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77" r:id="rId2"/>
    <p:sldId id="258" r:id="rId3"/>
    <p:sldId id="262" r:id="rId4"/>
    <p:sldId id="264" r:id="rId5"/>
    <p:sldId id="260" r:id="rId6"/>
    <p:sldId id="257" r:id="rId7"/>
    <p:sldId id="311" r:id="rId8"/>
    <p:sldId id="304" r:id="rId9"/>
    <p:sldId id="265" r:id="rId10"/>
    <p:sldId id="285" r:id="rId11"/>
    <p:sldId id="272" r:id="rId12"/>
    <p:sldId id="284" r:id="rId13"/>
    <p:sldId id="286" r:id="rId14"/>
    <p:sldId id="288" r:id="rId15"/>
    <p:sldId id="289" r:id="rId16"/>
    <p:sldId id="290" r:id="rId17"/>
    <p:sldId id="275" r:id="rId18"/>
    <p:sldId id="287" r:id="rId19"/>
    <p:sldId id="291" r:id="rId20"/>
    <p:sldId id="297" r:id="rId21"/>
    <p:sldId id="292" r:id="rId22"/>
    <p:sldId id="293" r:id="rId23"/>
    <p:sldId id="294" r:id="rId24"/>
    <p:sldId id="295" r:id="rId25"/>
    <p:sldId id="296" r:id="rId26"/>
    <p:sldId id="267" r:id="rId27"/>
    <p:sldId id="281" r:id="rId28"/>
    <p:sldId id="282" r:id="rId29"/>
    <p:sldId id="298" r:id="rId30"/>
    <p:sldId id="259" r:id="rId31"/>
    <p:sldId id="274" r:id="rId32"/>
    <p:sldId id="283" r:id="rId33"/>
    <p:sldId id="276" r:id="rId34"/>
    <p:sldId id="299" r:id="rId35"/>
    <p:sldId id="301" r:id="rId36"/>
    <p:sldId id="270" r:id="rId37"/>
    <p:sldId id="280" r:id="rId38"/>
    <p:sldId id="279" r:id="rId39"/>
    <p:sldId id="302" r:id="rId40"/>
    <p:sldId id="309" r:id="rId41"/>
    <p:sldId id="310" r:id="rId42"/>
    <p:sldId id="300" r:id="rId43"/>
    <p:sldId id="303" r:id="rId44"/>
    <p:sldId id="273" r:id="rId45"/>
    <p:sldId id="312" r:id="rId46"/>
  </p:sldIdLst>
  <p:sldSz cx="9144000" cy="6858000" type="screen4x3"/>
  <p:notesSz cx="7302500" cy="95885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FF"/>
    <a:srgbClr val="FF9900"/>
    <a:srgbClr val="FF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7" autoAdjust="0"/>
    <p:restoredTop sz="92944" autoAdjust="0"/>
  </p:normalViewPr>
  <p:slideViewPr>
    <p:cSldViewPr>
      <p:cViewPr varScale="1">
        <p:scale>
          <a:sx n="86" d="100"/>
          <a:sy n="86" d="100"/>
        </p:scale>
        <p:origin x="106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2902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smtClean="0"/>
            </a:lvl1pPr>
          </a:lstStyle>
          <a:p>
            <a:pPr>
              <a:defRPr/>
            </a:pPr>
            <a:fld id="{13EF903C-D613-4CC9-9259-263E88331413}" type="datetimeFigureOut">
              <a:rPr lang="pt-BR"/>
              <a:pPr>
                <a:defRPr/>
              </a:pPr>
              <a:t>03/08/2017</a:t>
            </a:fld>
            <a:endParaRPr lang="pt-BR"/>
          </a:p>
        </p:txBody>
      </p:sp>
      <p:sp>
        <p:nvSpPr>
          <p:cNvPr id="12902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2902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smtClean="0"/>
            </a:lvl1pPr>
          </a:lstStyle>
          <a:p>
            <a:pPr>
              <a:defRPr/>
            </a:pPr>
            <a:fld id="{46251E86-B58D-4BA2-9377-13DF019D272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665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smtClean="0"/>
            </a:lvl1pPr>
          </a:lstStyle>
          <a:p>
            <a:pPr>
              <a:defRPr/>
            </a:pPr>
            <a:fld id="{3EB002E4-428D-439E-A66E-5B3D92DFB6FC}" type="datetimeFigureOut">
              <a:rPr lang="pt-BR"/>
              <a:pPr>
                <a:defRPr/>
              </a:pPr>
              <a:t>03/08/2017</a:t>
            </a:fld>
            <a:endParaRPr lang="pt-B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smtClean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smtClean="0"/>
            </a:lvl1pPr>
          </a:lstStyle>
          <a:p>
            <a:pPr>
              <a:defRPr/>
            </a:pPr>
            <a:fld id="{00D250BB-EF10-4305-B59C-97ED9E61F2F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10659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281EE7-B12E-4915-8DC5-C6A8D471A27E}" type="datetime1">
              <a:rPr lang="pt-BR"/>
              <a:pPr/>
              <a:t>03/08/2017</a:t>
            </a:fld>
            <a:endParaRPr lang="pt-BR"/>
          </a:p>
        </p:txBody>
      </p:sp>
      <p:sp>
        <p:nvSpPr>
          <p:cNvPr id="61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5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5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5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5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F621DF-15A8-4360-BB55-008E2C638498}" type="slidenum">
              <a:rPr lang="pt-BR"/>
              <a:pPr/>
              <a:t>2</a:t>
            </a:fld>
            <a:endParaRPr lang="pt-BR"/>
          </a:p>
        </p:txBody>
      </p:sp>
      <p:sp>
        <p:nvSpPr>
          <p:cNvPr id="6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54286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373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93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308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09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096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6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00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849573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23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60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06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950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34822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26625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6597650"/>
            <a:ext cx="9144000" cy="26035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Documents%20and%20Settings\Sand\Meus%20documentos\Marcelo\Aulas%20Cinematica\Filmes\FoldAndStow1.avi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gif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video" Target="file:///C:\Documents%20and%20Settings\Sand\Meus%20documentos\Marcelo\Aulas%20Cinematica\Filmes\telescope_mpeg4v2_350.avi" TargetMode="External"/><Relationship Id="rId7" Type="http://schemas.openxmlformats.org/officeDocument/2006/relationships/image" Target="../media/image107.png"/><Relationship Id="rId2" Type="http://schemas.openxmlformats.org/officeDocument/2006/relationships/video" Target="file:///C:\Documents%20and%20Settings\Sand\Meus%20documentos\Marcelo\Aulas%20Cinematica\Filmes\skip_load_mpeg4v2_350.avi" TargetMode="External"/><Relationship Id="rId1" Type="http://schemas.openxmlformats.org/officeDocument/2006/relationships/video" Target="file:///C:\Documents%20and%20Settings\Sand\Meus%20documentos\Marcelo\Aulas%20Cinematica\Filmes\boomlock_mpeg4v2_350.avi" TargetMode="Externa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2.gif"/><Relationship Id="rId4" Type="http://schemas.openxmlformats.org/officeDocument/2006/relationships/image" Target="../media/image111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gif"/><Relationship Id="rId3" Type="http://schemas.openxmlformats.org/officeDocument/2006/relationships/image" Target="../media/image114.gif"/><Relationship Id="rId7" Type="http://schemas.openxmlformats.org/officeDocument/2006/relationships/image" Target="../media/image118.gif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gif"/><Relationship Id="rId5" Type="http://schemas.openxmlformats.org/officeDocument/2006/relationships/image" Target="../media/image116.gif"/><Relationship Id="rId4" Type="http://schemas.openxmlformats.org/officeDocument/2006/relationships/image" Target="../media/image115.gif"/><Relationship Id="rId9" Type="http://schemas.openxmlformats.org/officeDocument/2006/relationships/image" Target="../media/image120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28.jpeg"/><Relationship Id="rId7" Type="http://schemas.openxmlformats.org/officeDocument/2006/relationships/image" Target="../media/image132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136.jpeg"/><Relationship Id="rId7" Type="http://schemas.openxmlformats.org/officeDocument/2006/relationships/image" Target="../media/image140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jpeg"/><Relationship Id="rId4" Type="http://schemas.openxmlformats.org/officeDocument/2006/relationships/image" Target="../media/image137.png"/><Relationship Id="rId9" Type="http://schemas.openxmlformats.org/officeDocument/2006/relationships/image" Target="../media/image14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7" Type="http://schemas.openxmlformats.org/officeDocument/2006/relationships/image" Target="../media/image148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eg"/><Relationship Id="rId5" Type="http://schemas.openxmlformats.org/officeDocument/2006/relationships/image" Target="../media/image146.gif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3.jpe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gif"/><Relationship Id="rId9" Type="http://schemas.openxmlformats.org/officeDocument/2006/relationships/image" Target="../media/image15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1989138"/>
            <a:ext cx="7775575" cy="216058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sz="4800" b="1" smtClean="0">
                <a:solidFill>
                  <a:schemeClr val="hlink"/>
                </a:solidFill>
              </a:rPr>
              <a:t>Aula 1 </a:t>
            </a:r>
          </a:p>
          <a:p>
            <a:pPr eaLnBrk="1" hangingPunct="1">
              <a:lnSpc>
                <a:spcPct val="80000"/>
              </a:lnSpc>
            </a:pPr>
            <a:r>
              <a:rPr lang="pt-BR" sz="4800" b="1" smtClean="0">
                <a:solidFill>
                  <a:schemeClr val="hlink"/>
                </a:solidFill>
              </a:rPr>
              <a:t>Introdução e Motivação</a:t>
            </a:r>
          </a:p>
        </p:txBody>
      </p:sp>
      <p:pic>
        <p:nvPicPr>
          <p:cNvPr id="4099" name="Picture 4" descr="logo_puc_inter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516563"/>
            <a:ext cx="10477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 Box 6"/>
          <p:cNvSpPr txBox="1">
            <a:spLocks noChangeArrowheads="1"/>
          </p:cNvSpPr>
          <p:nvPr/>
        </p:nvSpPr>
        <p:spPr bwMode="auto">
          <a:xfrm>
            <a:off x="1403350" y="5465763"/>
            <a:ext cx="6546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sz="1600"/>
              <a:t>Pontifícia Universidade Católica de Minas Gerais – PUC Minas</a:t>
            </a:r>
          </a:p>
          <a:p>
            <a:pPr algn="ctr" eaLnBrk="1" hangingPunct="1"/>
            <a:r>
              <a:rPr lang="pt-BR" sz="1600"/>
              <a:t>Instituto Politécnico – IPUC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684213" y="333375"/>
            <a:ext cx="7775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Curso de Graduação em Engenharia Mecânica</a:t>
            </a:r>
          </a:p>
          <a:p>
            <a:pPr algn="ctr" eaLnBrk="1" hangingPunct="1">
              <a:defRPr/>
            </a:pPr>
            <a:r>
              <a:rPr lang="pt-BR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Cinemática dos Mecanismos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Carroça Chinesa (2.634 a.C.)</a:t>
            </a:r>
            <a:endParaRPr lang="pt-BR" sz="4000" b="1" smtClean="0">
              <a:solidFill>
                <a:schemeClr val="accent2"/>
              </a:solidFill>
            </a:endParaRPr>
          </a:p>
        </p:txBody>
      </p:sp>
      <p:sp>
        <p:nvSpPr>
          <p:cNvPr id="15363" name="Rectangle 1031"/>
          <p:cNvSpPr>
            <a:spLocks noChangeArrowheads="1"/>
          </p:cNvSpPr>
          <p:nvPr/>
        </p:nvSpPr>
        <p:spPr bwMode="auto">
          <a:xfrm>
            <a:off x="539750" y="1916113"/>
            <a:ext cx="4760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2800"/>
              <a:t>Imperador Huang Di (China) </a:t>
            </a:r>
          </a:p>
        </p:txBody>
      </p:sp>
      <p:pic>
        <p:nvPicPr>
          <p:cNvPr id="15364" name="Picture 1032" descr="hua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068638"/>
            <a:ext cx="19304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034" descr="chinesewago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2708275"/>
            <a:ext cx="26924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0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141663"/>
            <a:ext cx="3151188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Armas</a:t>
            </a:r>
            <a:endParaRPr lang="pt-BR" sz="4000" b="1" smtClean="0">
              <a:solidFill>
                <a:schemeClr val="accent2"/>
              </a:solidFill>
            </a:endParaRPr>
          </a:p>
        </p:txBody>
      </p:sp>
      <p:pic>
        <p:nvPicPr>
          <p:cNvPr id="16387" name="Picture 4" descr="trebuc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557338"/>
            <a:ext cx="2743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5" descr="catap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114800"/>
            <a:ext cx="36004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15" descr="balst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149725"/>
            <a:ext cx="265747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16" descr="balsta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916113"/>
            <a:ext cx="35433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Armas – Catapulta Medieval</a:t>
            </a:r>
            <a:endParaRPr lang="pt-BR" sz="4000" b="1" smtClean="0">
              <a:solidFill>
                <a:schemeClr val="accent2"/>
              </a:solidFill>
            </a:endParaRPr>
          </a:p>
        </p:txBody>
      </p:sp>
      <p:pic>
        <p:nvPicPr>
          <p:cNvPr id="17411" name="Picture 1035" descr="civ3_catapult_attack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28775"/>
            <a:ext cx="65532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Catapultas ‘Modernas’</a:t>
            </a:r>
            <a:endParaRPr lang="pt-BR" sz="4000" b="1" smtClean="0">
              <a:solidFill>
                <a:schemeClr val="accent2"/>
              </a:solidFill>
            </a:endParaRPr>
          </a:p>
        </p:txBody>
      </p:sp>
      <p:pic>
        <p:nvPicPr>
          <p:cNvPr id="18435" name="Picture 1043" descr="SeascanRearQtr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844675"/>
            <a:ext cx="2933700" cy="1952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6" name="Picture 1031" descr="SeascanRetriev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878013"/>
            <a:ext cx="2947987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045" descr="ChargedCatapult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3933825"/>
            <a:ext cx="2952750" cy="1857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8" name="Text Box 1047"/>
          <p:cNvSpPr txBox="1">
            <a:spLocks noChangeArrowheads="1"/>
          </p:cNvSpPr>
          <p:nvPr/>
        </p:nvSpPr>
        <p:spPr bwMode="auto">
          <a:xfrm>
            <a:off x="6516688" y="2349500"/>
            <a:ext cx="2376487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sz="2800"/>
              <a:t>Aeromodelos e </a:t>
            </a:r>
          </a:p>
          <a:p>
            <a:pPr algn="ctr" eaLnBrk="1" hangingPunct="1"/>
            <a:r>
              <a:rPr lang="pt-BR" sz="2800"/>
              <a:t>Planadores</a:t>
            </a:r>
          </a:p>
        </p:txBody>
      </p:sp>
      <p:grpSp>
        <p:nvGrpSpPr>
          <p:cNvPr id="60449" name="Group 1057"/>
          <p:cNvGrpSpPr>
            <a:grpSpLocks/>
          </p:cNvGrpSpPr>
          <p:nvPr/>
        </p:nvGrpSpPr>
        <p:grpSpPr bwMode="auto">
          <a:xfrm>
            <a:off x="6588125" y="3789363"/>
            <a:ext cx="2305050" cy="1944687"/>
            <a:chOff x="4071" y="2683"/>
            <a:chExt cx="1452" cy="1225"/>
          </a:xfrm>
        </p:grpSpPr>
        <p:sp>
          <p:nvSpPr>
            <p:cNvPr id="60448" name="Rectangle 1056"/>
            <p:cNvSpPr>
              <a:spLocks noChangeArrowheads="1"/>
            </p:cNvSpPr>
            <p:nvPr/>
          </p:nvSpPr>
          <p:spPr bwMode="auto">
            <a:xfrm>
              <a:off x="4071" y="2683"/>
              <a:ext cx="1452" cy="1225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pt-BR"/>
            </a:p>
          </p:txBody>
        </p:sp>
        <p:pic>
          <p:nvPicPr>
            <p:cNvPr id="60446" name="FoldAndStow1.avi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1"/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2704"/>
              <a:ext cx="1406" cy="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Catapultas ‘Modernas’</a:t>
            </a:r>
            <a:endParaRPr lang="pt-BR" sz="4000" b="1" smtClean="0">
              <a:solidFill>
                <a:schemeClr val="accent2"/>
              </a:solidFill>
            </a:endParaRPr>
          </a:p>
        </p:txBody>
      </p:sp>
      <p:pic>
        <p:nvPicPr>
          <p:cNvPr id="19459" name="Picture 10" descr="re200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8" y="1844675"/>
            <a:ext cx="4741862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1" descr="re2000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47529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2" descr="re2000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005263"/>
            <a:ext cx="40306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15" descr="catapult5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92950" y="260350"/>
            <a:ext cx="1843088" cy="1243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Catapultas ‘Modernas’</a:t>
            </a:r>
            <a:endParaRPr lang="pt-BR" sz="4000" b="1" smtClean="0">
              <a:solidFill>
                <a:schemeClr val="accent2"/>
              </a:solidFill>
            </a:endParaRPr>
          </a:p>
        </p:txBody>
      </p:sp>
      <p:pic>
        <p:nvPicPr>
          <p:cNvPr id="20483" name="Picture 1039" descr="catapult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" r="7382"/>
          <a:stretch>
            <a:fillRect/>
          </a:stretch>
        </p:blipFill>
        <p:spPr>
          <a:xfrm>
            <a:off x="5435600" y="1757363"/>
            <a:ext cx="3509963" cy="4824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1037" descr="SaraF4Laun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73238"/>
            <a:ext cx="5761037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1041"/>
          <p:cNvSpPr>
            <a:spLocks noChangeArrowheads="1"/>
          </p:cNvSpPr>
          <p:nvPr/>
        </p:nvSpPr>
        <p:spPr bwMode="auto">
          <a:xfrm>
            <a:off x="5508625" y="1609725"/>
            <a:ext cx="415925" cy="4968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Catapultas ‘Modernas’</a:t>
            </a:r>
            <a:endParaRPr lang="pt-BR" sz="4000" b="1" smtClean="0">
              <a:solidFill>
                <a:schemeClr val="accent2"/>
              </a:solidFill>
            </a:endParaRPr>
          </a:p>
        </p:txBody>
      </p:sp>
      <p:pic>
        <p:nvPicPr>
          <p:cNvPr id="21507" name="Picture 1031" descr="CAVX5BT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994275"/>
            <a:ext cx="18859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032" descr="CAWPCBZ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482975"/>
            <a:ext cx="1914525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1039" descr="f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1862138"/>
            <a:ext cx="18923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041" descr="CA6P4NO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717925"/>
            <a:ext cx="13970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042" descr="CAC1U3O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5241925"/>
            <a:ext cx="142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1044" descr="CASQ7XQZ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60550"/>
            <a:ext cx="1871662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1052" descr="tremdepouso"/>
          <p:cNvPicPr>
            <a:picLocks noGrp="1" noChangeAspect="1" noChangeArrowheads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844675"/>
            <a:ext cx="2414588" cy="3565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sz="4000" b="1" smtClean="0">
                <a:solidFill>
                  <a:schemeClr val="accent2"/>
                </a:solidFill>
              </a:rPr>
              <a:t/>
            </a:r>
            <a:br>
              <a:rPr lang="pt-BR" sz="4000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Armas</a:t>
            </a:r>
          </a:p>
        </p:txBody>
      </p:sp>
      <p:pic>
        <p:nvPicPr>
          <p:cNvPr id="22531" name="Picture 1029" descr="cam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23"/>
          <a:stretch>
            <a:fillRect/>
          </a:stretch>
        </p:blipFill>
        <p:spPr bwMode="auto">
          <a:xfrm>
            <a:off x="1039813" y="4027488"/>
            <a:ext cx="1554162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1031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5253038"/>
            <a:ext cx="160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1033"/>
          <p:cNvSpPr txBox="1">
            <a:spLocks noChangeArrowheads="1"/>
          </p:cNvSpPr>
          <p:nvPr/>
        </p:nvSpPr>
        <p:spPr bwMode="auto">
          <a:xfrm>
            <a:off x="2987675" y="1844675"/>
            <a:ext cx="2592388" cy="822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sz="2400" b="1"/>
              <a:t>Peças Intercambiáveis</a:t>
            </a:r>
          </a:p>
        </p:txBody>
      </p:sp>
      <p:sp>
        <p:nvSpPr>
          <p:cNvPr id="22534" name="Rectangle 1034"/>
          <p:cNvSpPr>
            <a:spLocks noChangeArrowheads="1"/>
          </p:cNvSpPr>
          <p:nvPr/>
        </p:nvSpPr>
        <p:spPr bwMode="auto">
          <a:xfrm>
            <a:off x="250825" y="2997200"/>
            <a:ext cx="29543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2800"/>
              <a:t>Cel. Samuel Colt </a:t>
            </a:r>
          </a:p>
          <a:p>
            <a:pPr eaLnBrk="1" hangingPunct="1"/>
            <a:r>
              <a:rPr lang="pt-BR" sz="2800"/>
              <a:t>(*1814   + 1862) </a:t>
            </a:r>
          </a:p>
        </p:txBody>
      </p:sp>
      <p:pic>
        <p:nvPicPr>
          <p:cNvPr id="22535" name="Picture 1036" descr="fireguncolt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2350" y="1773238"/>
            <a:ext cx="2824163" cy="4678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6" name="Picture 1039" descr="Co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700213"/>
            <a:ext cx="1274762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1041" descr="colt04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3573463"/>
            <a:ext cx="14351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Moinhos de Vento</a:t>
            </a:r>
            <a:endParaRPr lang="pt-BR" sz="4000" b="1" smtClean="0">
              <a:solidFill>
                <a:schemeClr val="accent2"/>
              </a:solidFill>
            </a:endParaRPr>
          </a:p>
        </p:txBody>
      </p:sp>
      <p:pic>
        <p:nvPicPr>
          <p:cNvPr id="23555" name="Picture 7" descr="windmill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341438"/>
            <a:ext cx="333375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10" descr="windmill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88" y="4724400"/>
            <a:ext cx="15240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2" descr="windmill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284538"/>
            <a:ext cx="13462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13" descr="windmill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632325"/>
            <a:ext cx="11049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14" descr="windmill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17907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15" descr="windmill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3500438"/>
            <a:ext cx="15113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20" descr="nederland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388" y="1196975"/>
            <a:ext cx="1501775" cy="2159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Moinho de Vento</a:t>
            </a:r>
            <a:endParaRPr lang="pt-BR" sz="4000" b="1" smtClean="0">
              <a:solidFill>
                <a:schemeClr val="accent2"/>
              </a:solidFill>
            </a:endParaRPr>
          </a:p>
        </p:txBody>
      </p:sp>
      <p:pic>
        <p:nvPicPr>
          <p:cNvPr id="24579" name="Picture 4" descr="windmill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3" b="17867"/>
          <a:stretch>
            <a:fillRect/>
          </a:stretch>
        </p:blipFill>
        <p:spPr bwMode="auto">
          <a:xfrm>
            <a:off x="4678363" y="1557338"/>
            <a:ext cx="42862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5" descr="windmill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997200"/>
            <a:ext cx="4286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7" descr="windmill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07950"/>
            <a:ext cx="16192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8" descr="windmill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27000"/>
            <a:ext cx="8604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9" descr="windmill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07950"/>
            <a:ext cx="17287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13" descr="windmill8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844675"/>
            <a:ext cx="3100388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ChangeArrowheads="1"/>
          </p:cNvSpPr>
          <p:nvPr/>
        </p:nvSpPr>
        <p:spPr bwMode="auto">
          <a:xfrm>
            <a:off x="398463" y="1628775"/>
            <a:ext cx="6934200" cy="504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Informações sobre o Curso</a:t>
            </a:r>
          </a:p>
          <a:p>
            <a:pPr eaLnBrk="1" hangingPunct="1"/>
            <a:r>
              <a:rPr lang="pt-BR" smtClean="0"/>
              <a:t>Introdução e Motivação</a:t>
            </a:r>
          </a:p>
          <a:p>
            <a:pPr eaLnBrk="1" hangingPunct="1"/>
            <a:r>
              <a:rPr lang="pt-BR" smtClean="0"/>
              <a:t>Histórico</a:t>
            </a:r>
          </a:p>
          <a:p>
            <a:pPr eaLnBrk="1" hangingPunct="1"/>
            <a:r>
              <a:rPr lang="pt-BR" smtClean="0"/>
              <a:t>Exemplos de Aplicação</a:t>
            </a:r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Sumário da Aula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b="1" smtClean="0">
                <a:solidFill>
                  <a:schemeClr val="accent2"/>
                </a:solidFill>
              </a:rPr>
              <a:t>Histórico</a:t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Instrumentos de Navegação</a:t>
            </a:r>
          </a:p>
        </p:txBody>
      </p:sp>
      <p:pic>
        <p:nvPicPr>
          <p:cNvPr id="25603" name="Picture 1034" descr="sextan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28775"/>
            <a:ext cx="54006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1035" descr="sextan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652963"/>
            <a:ext cx="13589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1036" descr="sextant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00213"/>
            <a:ext cx="205740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Pontes Elevadiças - Basculantes</a:t>
            </a:r>
            <a:r>
              <a:rPr lang="pt-BR" sz="3600" b="1" smtClean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26627" name="Picture 7" descr="basculebridg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873500"/>
            <a:ext cx="143986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8" descr="basculebridg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2708275"/>
            <a:ext cx="14398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9" descr="basculebridge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941888"/>
            <a:ext cx="1439862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11" descr="basculebridge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2684463"/>
            <a:ext cx="4538662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15" descr="basculebridge4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1916113"/>
            <a:ext cx="1600200" cy="469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Relógios</a:t>
            </a:r>
          </a:p>
        </p:txBody>
      </p:sp>
      <p:pic>
        <p:nvPicPr>
          <p:cNvPr id="27651" name="Picture 5" descr="step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22" b="7874"/>
          <a:stretch>
            <a:fillRect/>
          </a:stretch>
        </p:blipFill>
        <p:spPr bwMode="auto">
          <a:xfrm>
            <a:off x="4211638" y="2393950"/>
            <a:ext cx="4656137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10" descr="escapement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60350"/>
            <a:ext cx="1549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13" descr="step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0"/>
          <a:stretch>
            <a:fillRect/>
          </a:stretch>
        </p:blipFill>
        <p:spPr bwMode="auto">
          <a:xfrm>
            <a:off x="0" y="1989138"/>
            <a:ext cx="53752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Histórico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Relógios</a:t>
            </a:r>
          </a:p>
        </p:txBody>
      </p:sp>
      <p:pic>
        <p:nvPicPr>
          <p:cNvPr id="28675" name="Picture 4" descr="chrono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r="17180"/>
          <a:stretch>
            <a:fillRect/>
          </a:stretch>
        </p:blipFill>
        <p:spPr bwMode="auto">
          <a:xfrm>
            <a:off x="323850" y="2565400"/>
            <a:ext cx="3471863" cy="297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9" descr="geneva1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3068638"/>
            <a:ext cx="2320925" cy="337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11" descr="clock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475" y="333375"/>
            <a:ext cx="2411413" cy="2447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12" descr="watte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4438" y="1844675"/>
            <a:ext cx="4032250" cy="3613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b="1" smtClean="0">
                <a:solidFill>
                  <a:schemeClr val="accent2"/>
                </a:solidFill>
              </a:rPr>
              <a:t>Histórico</a:t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Máquina a Vapor – Século XVIII</a:t>
            </a:r>
          </a:p>
        </p:txBody>
      </p:sp>
      <p:pic>
        <p:nvPicPr>
          <p:cNvPr id="29700" name="Picture 22" descr="wat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844675"/>
            <a:ext cx="18732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 Box 30"/>
          <p:cNvSpPr txBox="1">
            <a:spLocks noChangeArrowheads="1"/>
          </p:cNvSpPr>
          <p:nvPr/>
        </p:nvSpPr>
        <p:spPr bwMode="auto">
          <a:xfrm>
            <a:off x="323850" y="3702050"/>
            <a:ext cx="2062163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2800"/>
              <a:t>James Watt</a:t>
            </a:r>
          </a:p>
          <a:p>
            <a:pPr eaLnBrk="1" hangingPunct="1"/>
            <a:r>
              <a:rPr lang="pt-BR" sz="2800"/>
              <a:t>*  1736 </a:t>
            </a:r>
          </a:p>
          <a:p>
            <a:pPr eaLnBrk="1" hangingPunct="1"/>
            <a:r>
              <a:rPr lang="pt-BR" sz="3600"/>
              <a:t>+</a:t>
            </a:r>
            <a:r>
              <a:rPr lang="pt-BR" sz="2800"/>
              <a:t> 1819</a:t>
            </a:r>
          </a:p>
        </p:txBody>
      </p:sp>
      <p:sp>
        <p:nvSpPr>
          <p:cNvPr id="29702" name="Rectangle 31"/>
          <p:cNvSpPr>
            <a:spLocks noChangeArrowheads="1"/>
          </p:cNvSpPr>
          <p:nvPr/>
        </p:nvSpPr>
        <p:spPr bwMode="auto">
          <a:xfrm>
            <a:off x="2771775" y="5780088"/>
            <a:ext cx="3525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2400"/>
              <a:t>1755 – Máquina a Vapor</a:t>
            </a:r>
          </a:p>
        </p:txBody>
      </p:sp>
      <p:grpSp>
        <p:nvGrpSpPr>
          <p:cNvPr id="83083" name="Group 139"/>
          <p:cNvGrpSpPr>
            <a:grpSpLocks/>
          </p:cNvGrpSpPr>
          <p:nvPr/>
        </p:nvGrpSpPr>
        <p:grpSpPr bwMode="auto">
          <a:xfrm>
            <a:off x="2771775" y="1858963"/>
            <a:ext cx="3792538" cy="3840162"/>
            <a:chOff x="1746" y="1171"/>
            <a:chExt cx="2389" cy="2419"/>
          </a:xfrm>
        </p:grpSpPr>
        <p:sp>
          <p:nvSpPr>
            <p:cNvPr id="29704" name="Rectangle 70"/>
            <p:cNvSpPr>
              <a:spLocks noChangeArrowheads="1"/>
            </p:cNvSpPr>
            <p:nvPr/>
          </p:nvSpPr>
          <p:spPr bwMode="auto">
            <a:xfrm>
              <a:off x="1837" y="2296"/>
              <a:ext cx="317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29705" name="AutoShape 66"/>
            <p:cNvSpPr>
              <a:spLocks noChangeArrowheads="1"/>
            </p:cNvSpPr>
            <p:nvPr/>
          </p:nvSpPr>
          <p:spPr bwMode="auto">
            <a:xfrm rot="-6098924">
              <a:off x="2630" y="687"/>
              <a:ext cx="45" cy="1360"/>
            </a:xfrm>
            <a:prstGeom prst="roundRect">
              <a:avLst>
                <a:gd name="adj" fmla="val 50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29706" name="Oval 34"/>
            <p:cNvSpPr>
              <a:spLocks noChangeArrowheads="1"/>
            </p:cNvSpPr>
            <p:nvPr/>
          </p:nvSpPr>
          <p:spPr bwMode="auto">
            <a:xfrm>
              <a:off x="2321" y="1776"/>
              <a:ext cx="1814" cy="181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29707" name="AutoShape 41"/>
            <p:cNvSpPr>
              <a:spLocks noChangeArrowheads="1"/>
            </p:cNvSpPr>
            <p:nvPr/>
          </p:nvSpPr>
          <p:spPr bwMode="auto">
            <a:xfrm rot="-499209">
              <a:off x="3374" y="1240"/>
              <a:ext cx="46" cy="1316"/>
            </a:xfrm>
            <a:prstGeom prst="roundRect">
              <a:avLst>
                <a:gd name="adj" fmla="val 50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29708" name="Oval 36"/>
            <p:cNvSpPr>
              <a:spLocks noChangeArrowheads="1"/>
            </p:cNvSpPr>
            <p:nvPr/>
          </p:nvSpPr>
          <p:spPr bwMode="auto">
            <a:xfrm>
              <a:off x="3243" y="1171"/>
              <a:ext cx="136" cy="13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grpSp>
          <p:nvGrpSpPr>
            <p:cNvPr id="29709" name="Group 136"/>
            <p:cNvGrpSpPr>
              <a:grpSpLocks/>
            </p:cNvGrpSpPr>
            <p:nvPr/>
          </p:nvGrpSpPr>
          <p:grpSpPr bwMode="auto">
            <a:xfrm>
              <a:off x="2393" y="1344"/>
              <a:ext cx="522" cy="304"/>
              <a:chOff x="2393" y="1344"/>
              <a:chExt cx="522" cy="304"/>
            </a:xfrm>
          </p:grpSpPr>
          <p:sp>
            <p:nvSpPr>
              <p:cNvPr id="29757" name="AutoShape 38"/>
              <p:cNvSpPr>
                <a:spLocks noChangeArrowheads="1"/>
              </p:cNvSpPr>
              <p:nvPr/>
            </p:nvSpPr>
            <p:spPr bwMode="auto">
              <a:xfrm>
                <a:off x="2575" y="1354"/>
                <a:ext cx="181" cy="181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pt-BR"/>
              </a:p>
            </p:txBody>
          </p:sp>
          <p:sp>
            <p:nvSpPr>
              <p:cNvPr id="29758" name="Line 39"/>
              <p:cNvSpPr>
                <a:spLocks noChangeShapeType="1"/>
              </p:cNvSpPr>
              <p:nvPr/>
            </p:nvSpPr>
            <p:spPr bwMode="auto">
              <a:xfrm>
                <a:off x="2393" y="1535"/>
                <a:ext cx="499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59" name="Oval 40"/>
              <p:cNvSpPr>
                <a:spLocks noChangeArrowheads="1"/>
              </p:cNvSpPr>
              <p:nvPr/>
            </p:nvSpPr>
            <p:spPr bwMode="auto">
              <a:xfrm>
                <a:off x="2641" y="1344"/>
                <a:ext cx="45" cy="4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pt-BR"/>
              </a:p>
            </p:txBody>
          </p:sp>
          <p:sp>
            <p:nvSpPr>
              <p:cNvPr id="29760" name="Line 54"/>
              <p:cNvSpPr>
                <a:spLocks noChangeShapeType="1"/>
              </p:cNvSpPr>
              <p:nvPr/>
            </p:nvSpPr>
            <p:spPr bwMode="auto">
              <a:xfrm>
                <a:off x="2416" y="1535"/>
                <a:ext cx="499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61" name="Line 55"/>
              <p:cNvSpPr>
                <a:spLocks noChangeShapeType="1"/>
              </p:cNvSpPr>
              <p:nvPr/>
            </p:nvSpPr>
            <p:spPr bwMode="auto">
              <a:xfrm>
                <a:off x="2416" y="155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62" name="Line 56"/>
              <p:cNvSpPr>
                <a:spLocks noChangeShapeType="1"/>
              </p:cNvSpPr>
              <p:nvPr/>
            </p:nvSpPr>
            <p:spPr bwMode="auto">
              <a:xfrm>
                <a:off x="2461" y="155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63" name="Line 57"/>
              <p:cNvSpPr>
                <a:spLocks noChangeShapeType="1"/>
              </p:cNvSpPr>
              <p:nvPr/>
            </p:nvSpPr>
            <p:spPr bwMode="auto">
              <a:xfrm>
                <a:off x="2506" y="155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64" name="Line 58"/>
              <p:cNvSpPr>
                <a:spLocks noChangeShapeType="1"/>
              </p:cNvSpPr>
              <p:nvPr/>
            </p:nvSpPr>
            <p:spPr bwMode="auto">
              <a:xfrm>
                <a:off x="2551" y="155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65" name="Line 59"/>
              <p:cNvSpPr>
                <a:spLocks noChangeShapeType="1"/>
              </p:cNvSpPr>
              <p:nvPr/>
            </p:nvSpPr>
            <p:spPr bwMode="auto">
              <a:xfrm>
                <a:off x="2599" y="155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66" name="Line 60"/>
              <p:cNvSpPr>
                <a:spLocks noChangeShapeType="1"/>
              </p:cNvSpPr>
              <p:nvPr/>
            </p:nvSpPr>
            <p:spPr bwMode="auto">
              <a:xfrm>
                <a:off x="2644" y="155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67" name="Line 61"/>
              <p:cNvSpPr>
                <a:spLocks noChangeShapeType="1"/>
              </p:cNvSpPr>
              <p:nvPr/>
            </p:nvSpPr>
            <p:spPr bwMode="auto">
              <a:xfrm>
                <a:off x="2689" y="155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68" name="Line 62"/>
              <p:cNvSpPr>
                <a:spLocks noChangeShapeType="1"/>
              </p:cNvSpPr>
              <p:nvPr/>
            </p:nvSpPr>
            <p:spPr bwMode="auto">
              <a:xfrm>
                <a:off x="2734" y="155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69" name="Line 63"/>
              <p:cNvSpPr>
                <a:spLocks noChangeShapeType="1"/>
              </p:cNvSpPr>
              <p:nvPr/>
            </p:nvSpPr>
            <p:spPr bwMode="auto">
              <a:xfrm>
                <a:off x="2735" y="155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70" name="Line 64"/>
              <p:cNvSpPr>
                <a:spLocks noChangeShapeType="1"/>
              </p:cNvSpPr>
              <p:nvPr/>
            </p:nvSpPr>
            <p:spPr bwMode="auto">
              <a:xfrm>
                <a:off x="2780" y="155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71" name="Line 65"/>
              <p:cNvSpPr>
                <a:spLocks noChangeShapeType="1"/>
              </p:cNvSpPr>
              <p:nvPr/>
            </p:nvSpPr>
            <p:spPr bwMode="auto">
              <a:xfrm>
                <a:off x="2825" y="155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9710" name="AutoShape 67"/>
            <p:cNvSpPr>
              <a:spLocks noChangeArrowheads="1"/>
            </p:cNvSpPr>
            <p:nvPr/>
          </p:nvSpPr>
          <p:spPr bwMode="auto">
            <a:xfrm>
              <a:off x="1973" y="1480"/>
              <a:ext cx="45" cy="861"/>
            </a:xfrm>
            <a:prstGeom prst="roundRect">
              <a:avLst>
                <a:gd name="adj" fmla="val 50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29711" name="Oval 68"/>
            <p:cNvSpPr>
              <a:spLocks noChangeArrowheads="1"/>
            </p:cNvSpPr>
            <p:nvPr/>
          </p:nvSpPr>
          <p:spPr bwMode="auto">
            <a:xfrm>
              <a:off x="1927" y="1434"/>
              <a:ext cx="136" cy="13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29712" name="Oval 69"/>
            <p:cNvSpPr>
              <a:spLocks noChangeArrowheads="1"/>
            </p:cNvSpPr>
            <p:nvPr/>
          </p:nvSpPr>
          <p:spPr bwMode="auto">
            <a:xfrm>
              <a:off x="1925" y="2296"/>
              <a:ext cx="136" cy="13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grpSp>
          <p:nvGrpSpPr>
            <p:cNvPr id="29713" name="Group 116"/>
            <p:cNvGrpSpPr>
              <a:grpSpLocks/>
            </p:cNvGrpSpPr>
            <p:nvPr/>
          </p:nvGrpSpPr>
          <p:grpSpPr bwMode="auto">
            <a:xfrm>
              <a:off x="2154" y="2114"/>
              <a:ext cx="114" cy="726"/>
              <a:chOff x="2154" y="2114"/>
              <a:chExt cx="114" cy="726"/>
            </a:xfrm>
          </p:grpSpPr>
          <p:sp>
            <p:nvSpPr>
              <p:cNvPr id="29745" name="Line 71"/>
              <p:cNvSpPr>
                <a:spLocks noChangeShapeType="1"/>
              </p:cNvSpPr>
              <p:nvPr/>
            </p:nvSpPr>
            <p:spPr bwMode="auto">
              <a:xfrm>
                <a:off x="2154" y="2114"/>
                <a:ext cx="0" cy="72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46" name="Line 76"/>
              <p:cNvSpPr>
                <a:spLocks noChangeShapeType="1"/>
              </p:cNvSpPr>
              <p:nvPr/>
            </p:nvSpPr>
            <p:spPr bwMode="auto">
              <a:xfrm>
                <a:off x="2178" y="2704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47" name="Line 77"/>
              <p:cNvSpPr>
                <a:spLocks noChangeShapeType="1"/>
              </p:cNvSpPr>
              <p:nvPr/>
            </p:nvSpPr>
            <p:spPr bwMode="auto">
              <a:xfrm>
                <a:off x="2178" y="2659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48" name="Line 78"/>
              <p:cNvSpPr>
                <a:spLocks noChangeShapeType="1"/>
              </p:cNvSpPr>
              <p:nvPr/>
            </p:nvSpPr>
            <p:spPr bwMode="auto">
              <a:xfrm>
                <a:off x="2178" y="2568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49" name="Line 79"/>
              <p:cNvSpPr>
                <a:spLocks noChangeShapeType="1"/>
              </p:cNvSpPr>
              <p:nvPr/>
            </p:nvSpPr>
            <p:spPr bwMode="auto">
              <a:xfrm>
                <a:off x="2178" y="247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50" name="Line 80"/>
              <p:cNvSpPr>
                <a:spLocks noChangeShapeType="1"/>
              </p:cNvSpPr>
              <p:nvPr/>
            </p:nvSpPr>
            <p:spPr bwMode="auto">
              <a:xfrm>
                <a:off x="2178" y="238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51" name="Line 81"/>
              <p:cNvSpPr>
                <a:spLocks noChangeShapeType="1"/>
              </p:cNvSpPr>
              <p:nvPr/>
            </p:nvSpPr>
            <p:spPr bwMode="auto">
              <a:xfrm>
                <a:off x="2178" y="2296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52" name="Line 82"/>
              <p:cNvSpPr>
                <a:spLocks noChangeShapeType="1"/>
              </p:cNvSpPr>
              <p:nvPr/>
            </p:nvSpPr>
            <p:spPr bwMode="auto">
              <a:xfrm>
                <a:off x="2178" y="2613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53" name="Line 83"/>
              <p:cNvSpPr>
                <a:spLocks noChangeShapeType="1"/>
              </p:cNvSpPr>
              <p:nvPr/>
            </p:nvSpPr>
            <p:spPr bwMode="auto">
              <a:xfrm>
                <a:off x="2178" y="2523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54" name="Line 84"/>
              <p:cNvSpPr>
                <a:spLocks noChangeShapeType="1"/>
              </p:cNvSpPr>
              <p:nvPr/>
            </p:nvSpPr>
            <p:spPr bwMode="auto">
              <a:xfrm>
                <a:off x="2178" y="243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55" name="Line 85"/>
              <p:cNvSpPr>
                <a:spLocks noChangeShapeType="1"/>
              </p:cNvSpPr>
              <p:nvPr/>
            </p:nvSpPr>
            <p:spPr bwMode="auto">
              <a:xfrm>
                <a:off x="2178" y="2341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56" name="Line 86"/>
              <p:cNvSpPr>
                <a:spLocks noChangeShapeType="1"/>
              </p:cNvSpPr>
              <p:nvPr/>
            </p:nvSpPr>
            <p:spPr bwMode="auto">
              <a:xfrm>
                <a:off x="2178" y="2251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9714" name="Group 117"/>
            <p:cNvGrpSpPr>
              <a:grpSpLocks/>
            </p:cNvGrpSpPr>
            <p:nvPr/>
          </p:nvGrpSpPr>
          <p:grpSpPr bwMode="auto">
            <a:xfrm>
              <a:off x="1746" y="2115"/>
              <a:ext cx="112" cy="726"/>
              <a:chOff x="1746" y="2115"/>
              <a:chExt cx="112" cy="726"/>
            </a:xfrm>
          </p:grpSpPr>
          <p:sp>
            <p:nvSpPr>
              <p:cNvPr id="29733" name="Line 72"/>
              <p:cNvSpPr>
                <a:spLocks noChangeShapeType="1"/>
              </p:cNvSpPr>
              <p:nvPr/>
            </p:nvSpPr>
            <p:spPr bwMode="auto">
              <a:xfrm>
                <a:off x="1858" y="2115"/>
                <a:ext cx="0" cy="72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34" name="Line 100"/>
              <p:cNvSpPr>
                <a:spLocks noChangeShapeType="1"/>
              </p:cNvSpPr>
              <p:nvPr/>
            </p:nvSpPr>
            <p:spPr bwMode="auto">
              <a:xfrm>
                <a:off x="1746" y="2659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35" name="Line 101"/>
              <p:cNvSpPr>
                <a:spLocks noChangeShapeType="1"/>
              </p:cNvSpPr>
              <p:nvPr/>
            </p:nvSpPr>
            <p:spPr bwMode="auto">
              <a:xfrm>
                <a:off x="1746" y="2614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36" name="Line 102"/>
              <p:cNvSpPr>
                <a:spLocks noChangeShapeType="1"/>
              </p:cNvSpPr>
              <p:nvPr/>
            </p:nvSpPr>
            <p:spPr bwMode="auto">
              <a:xfrm>
                <a:off x="1746" y="2523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37" name="Line 103"/>
              <p:cNvSpPr>
                <a:spLocks noChangeShapeType="1"/>
              </p:cNvSpPr>
              <p:nvPr/>
            </p:nvSpPr>
            <p:spPr bwMode="auto">
              <a:xfrm>
                <a:off x="1746" y="243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38" name="Line 104"/>
              <p:cNvSpPr>
                <a:spLocks noChangeShapeType="1"/>
              </p:cNvSpPr>
              <p:nvPr/>
            </p:nvSpPr>
            <p:spPr bwMode="auto">
              <a:xfrm>
                <a:off x="1746" y="234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39" name="Line 105"/>
              <p:cNvSpPr>
                <a:spLocks noChangeShapeType="1"/>
              </p:cNvSpPr>
              <p:nvPr/>
            </p:nvSpPr>
            <p:spPr bwMode="auto">
              <a:xfrm>
                <a:off x="1746" y="2251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40" name="Line 106"/>
              <p:cNvSpPr>
                <a:spLocks noChangeShapeType="1"/>
              </p:cNvSpPr>
              <p:nvPr/>
            </p:nvSpPr>
            <p:spPr bwMode="auto">
              <a:xfrm>
                <a:off x="1746" y="2568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41" name="Line 107"/>
              <p:cNvSpPr>
                <a:spLocks noChangeShapeType="1"/>
              </p:cNvSpPr>
              <p:nvPr/>
            </p:nvSpPr>
            <p:spPr bwMode="auto">
              <a:xfrm>
                <a:off x="1746" y="2478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42" name="Line 108"/>
              <p:cNvSpPr>
                <a:spLocks noChangeShapeType="1"/>
              </p:cNvSpPr>
              <p:nvPr/>
            </p:nvSpPr>
            <p:spPr bwMode="auto">
              <a:xfrm>
                <a:off x="1746" y="2387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43" name="Line 109"/>
              <p:cNvSpPr>
                <a:spLocks noChangeShapeType="1"/>
              </p:cNvSpPr>
              <p:nvPr/>
            </p:nvSpPr>
            <p:spPr bwMode="auto">
              <a:xfrm>
                <a:off x="1746" y="2296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44" name="Line 110"/>
              <p:cNvSpPr>
                <a:spLocks noChangeShapeType="1"/>
              </p:cNvSpPr>
              <p:nvPr/>
            </p:nvSpPr>
            <p:spPr bwMode="auto">
              <a:xfrm>
                <a:off x="1746" y="2206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9715" name="AutoShape 138"/>
            <p:cNvSpPr>
              <a:spLocks noChangeArrowheads="1"/>
            </p:cNvSpPr>
            <p:nvPr/>
          </p:nvSpPr>
          <p:spPr bwMode="auto">
            <a:xfrm rot="-7168101">
              <a:off x="3379" y="2454"/>
              <a:ext cx="45" cy="317"/>
            </a:xfrm>
            <a:prstGeom prst="roundRect">
              <a:avLst>
                <a:gd name="adj" fmla="val 50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grpSp>
          <p:nvGrpSpPr>
            <p:cNvPr id="29716" name="Group 137"/>
            <p:cNvGrpSpPr>
              <a:grpSpLocks/>
            </p:cNvGrpSpPr>
            <p:nvPr/>
          </p:nvGrpSpPr>
          <p:grpSpPr bwMode="auto">
            <a:xfrm>
              <a:off x="3016" y="2659"/>
              <a:ext cx="522" cy="304"/>
              <a:chOff x="3016" y="2659"/>
              <a:chExt cx="522" cy="304"/>
            </a:xfrm>
          </p:grpSpPr>
          <p:sp>
            <p:nvSpPr>
              <p:cNvPr id="29718" name="AutoShape 120"/>
              <p:cNvSpPr>
                <a:spLocks noChangeArrowheads="1"/>
              </p:cNvSpPr>
              <p:nvPr/>
            </p:nvSpPr>
            <p:spPr bwMode="auto">
              <a:xfrm>
                <a:off x="3198" y="2669"/>
                <a:ext cx="181" cy="181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pt-BR"/>
              </a:p>
            </p:txBody>
          </p:sp>
          <p:sp>
            <p:nvSpPr>
              <p:cNvPr id="29719" name="Line 121"/>
              <p:cNvSpPr>
                <a:spLocks noChangeShapeType="1"/>
              </p:cNvSpPr>
              <p:nvPr/>
            </p:nvSpPr>
            <p:spPr bwMode="auto">
              <a:xfrm>
                <a:off x="3016" y="2850"/>
                <a:ext cx="499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20" name="Oval 122"/>
              <p:cNvSpPr>
                <a:spLocks noChangeArrowheads="1"/>
              </p:cNvSpPr>
              <p:nvPr/>
            </p:nvSpPr>
            <p:spPr bwMode="auto">
              <a:xfrm>
                <a:off x="3264" y="2659"/>
                <a:ext cx="45" cy="4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pt-BR"/>
              </a:p>
            </p:txBody>
          </p:sp>
          <p:sp>
            <p:nvSpPr>
              <p:cNvPr id="29721" name="Line 123"/>
              <p:cNvSpPr>
                <a:spLocks noChangeShapeType="1"/>
              </p:cNvSpPr>
              <p:nvPr/>
            </p:nvSpPr>
            <p:spPr bwMode="auto">
              <a:xfrm>
                <a:off x="3039" y="2850"/>
                <a:ext cx="499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22" name="Line 124"/>
              <p:cNvSpPr>
                <a:spLocks noChangeShapeType="1"/>
              </p:cNvSpPr>
              <p:nvPr/>
            </p:nvSpPr>
            <p:spPr bwMode="auto">
              <a:xfrm>
                <a:off x="3039" y="287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23" name="Line 125"/>
              <p:cNvSpPr>
                <a:spLocks noChangeShapeType="1"/>
              </p:cNvSpPr>
              <p:nvPr/>
            </p:nvSpPr>
            <p:spPr bwMode="auto">
              <a:xfrm>
                <a:off x="3084" y="287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24" name="Line 126"/>
              <p:cNvSpPr>
                <a:spLocks noChangeShapeType="1"/>
              </p:cNvSpPr>
              <p:nvPr/>
            </p:nvSpPr>
            <p:spPr bwMode="auto">
              <a:xfrm>
                <a:off x="3129" y="287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25" name="Line 127"/>
              <p:cNvSpPr>
                <a:spLocks noChangeShapeType="1"/>
              </p:cNvSpPr>
              <p:nvPr/>
            </p:nvSpPr>
            <p:spPr bwMode="auto">
              <a:xfrm>
                <a:off x="3174" y="287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26" name="Line 128"/>
              <p:cNvSpPr>
                <a:spLocks noChangeShapeType="1"/>
              </p:cNvSpPr>
              <p:nvPr/>
            </p:nvSpPr>
            <p:spPr bwMode="auto">
              <a:xfrm>
                <a:off x="3222" y="287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27" name="Line 129"/>
              <p:cNvSpPr>
                <a:spLocks noChangeShapeType="1"/>
              </p:cNvSpPr>
              <p:nvPr/>
            </p:nvSpPr>
            <p:spPr bwMode="auto">
              <a:xfrm>
                <a:off x="3267" y="287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28" name="Line 130"/>
              <p:cNvSpPr>
                <a:spLocks noChangeShapeType="1"/>
              </p:cNvSpPr>
              <p:nvPr/>
            </p:nvSpPr>
            <p:spPr bwMode="auto">
              <a:xfrm>
                <a:off x="3312" y="287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29" name="Line 131"/>
              <p:cNvSpPr>
                <a:spLocks noChangeShapeType="1"/>
              </p:cNvSpPr>
              <p:nvPr/>
            </p:nvSpPr>
            <p:spPr bwMode="auto">
              <a:xfrm>
                <a:off x="3357" y="287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30" name="Line 132"/>
              <p:cNvSpPr>
                <a:spLocks noChangeShapeType="1"/>
              </p:cNvSpPr>
              <p:nvPr/>
            </p:nvSpPr>
            <p:spPr bwMode="auto">
              <a:xfrm>
                <a:off x="3358" y="287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31" name="Line 133"/>
              <p:cNvSpPr>
                <a:spLocks noChangeShapeType="1"/>
              </p:cNvSpPr>
              <p:nvPr/>
            </p:nvSpPr>
            <p:spPr bwMode="auto">
              <a:xfrm>
                <a:off x="3403" y="287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732" name="Line 134"/>
              <p:cNvSpPr>
                <a:spLocks noChangeShapeType="1"/>
              </p:cNvSpPr>
              <p:nvPr/>
            </p:nvSpPr>
            <p:spPr bwMode="auto">
              <a:xfrm>
                <a:off x="3448" y="2872"/>
                <a:ext cx="90" cy="9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9717" name="Oval 35"/>
            <p:cNvSpPr>
              <a:spLocks noChangeArrowheads="1"/>
            </p:cNvSpPr>
            <p:nvPr/>
          </p:nvSpPr>
          <p:spPr bwMode="auto">
            <a:xfrm>
              <a:off x="3424" y="2478"/>
              <a:ext cx="136" cy="13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b="1" smtClean="0">
                <a:solidFill>
                  <a:schemeClr val="accent2"/>
                </a:solidFill>
              </a:rPr>
              <a:t>Histórico</a:t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Teares</a:t>
            </a:r>
          </a:p>
        </p:txBody>
      </p:sp>
      <p:pic>
        <p:nvPicPr>
          <p:cNvPr id="30723" name="Picture 3" descr="weaving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221163"/>
            <a:ext cx="12954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23" descr="weavin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700213"/>
            <a:ext cx="3529012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24" descr="weaving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4221163"/>
            <a:ext cx="1924050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25" descr="weaving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516563"/>
            <a:ext cx="1422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Text Box 29"/>
          <p:cNvSpPr txBox="1">
            <a:spLocks noChangeArrowheads="1"/>
          </p:cNvSpPr>
          <p:nvPr/>
        </p:nvSpPr>
        <p:spPr bwMode="auto">
          <a:xfrm>
            <a:off x="4913313" y="1754188"/>
            <a:ext cx="34131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sz="2800"/>
              <a:t>Revolução Industrial</a:t>
            </a:r>
          </a:p>
          <a:p>
            <a:pPr algn="ctr" eaLnBrk="1" hangingPunct="1"/>
            <a:r>
              <a:rPr lang="pt-BR" sz="2800"/>
              <a:t>Inglaterra – séc. XIX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98463" y="3406775"/>
            <a:ext cx="6934200" cy="504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Informações sobre o Curso</a:t>
            </a:r>
          </a:p>
          <a:p>
            <a:pPr eaLnBrk="1" hangingPunct="1"/>
            <a:r>
              <a:rPr lang="pt-BR" smtClean="0"/>
              <a:t>Introdução e Motivação</a:t>
            </a:r>
          </a:p>
          <a:p>
            <a:pPr eaLnBrk="1" hangingPunct="1"/>
            <a:r>
              <a:rPr lang="pt-BR" smtClean="0"/>
              <a:t>Histórico</a:t>
            </a:r>
          </a:p>
          <a:p>
            <a:pPr eaLnBrk="1" hangingPunct="1"/>
            <a:r>
              <a:rPr lang="pt-BR" smtClean="0"/>
              <a:t>Exemplos de Aplicação</a:t>
            </a:r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Sumário da Aula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sz="4000" b="1" smtClean="0">
                <a:solidFill>
                  <a:schemeClr val="accent2"/>
                </a:solidFill>
              </a:rPr>
              <a:t/>
            </a:r>
            <a:br>
              <a:rPr lang="pt-BR" sz="4000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Indústria</a:t>
            </a:r>
          </a:p>
        </p:txBody>
      </p:sp>
      <p:pic>
        <p:nvPicPr>
          <p:cNvPr id="32771" name="Picture 8" descr="bigclassi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3527425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9" descr="bulldozer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557338"/>
            <a:ext cx="1655762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10" descr="escav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557338"/>
            <a:ext cx="22923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11" descr="escavator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149725"/>
            <a:ext cx="2376487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13" descr="WL30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303713"/>
            <a:ext cx="3671888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14" descr="WL30G-a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04025" y="4868863"/>
            <a:ext cx="2124075" cy="1541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7" name="Picture 16" descr="bulldozer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852738"/>
            <a:ext cx="196056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sz="4000" b="1" smtClean="0">
                <a:solidFill>
                  <a:schemeClr val="accent2"/>
                </a:solidFill>
              </a:rPr>
              <a:t/>
            </a:r>
            <a:br>
              <a:rPr lang="pt-BR" sz="4000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Indústria</a:t>
            </a:r>
          </a:p>
        </p:txBody>
      </p:sp>
      <p:pic>
        <p:nvPicPr>
          <p:cNvPr id="33795" name="Picture 13" descr="truckcrane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8488" y="5084763"/>
            <a:ext cx="1647825" cy="1238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6" name="Picture 4" descr="pantograph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844675"/>
            <a:ext cx="1439862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 descr="snorbig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6119813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17" descr="forklifttruck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5825" y="3573463"/>
            <a:ext cx="1028700" cy="1193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b="1" smtClean="0">
                <a:solidFill>
                  <a:schemeClr val="accent2"/>
                </a:solidFill>
              </a:rPr>
              <a:t>Histórico</a:t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Indústria Civil - Terremotos</a:t>
            </a:r>
          </a:p>
        </p:txBody>
      </p:sp>
      <p:pic>
        <p:nvPicPr>
          <p:cNvPr id="34819" name="Picture 14" descr="toogl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4437063"/>
            <a:ext cx="18732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15" descr="toogle3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437063"/>
            <a:ext cx="26670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6" descr="toogle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205038"/>
            <a:ext cx="11334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7" descr="toogle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2205038"/>
            <a:ext cx="5327650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8" descr="toogle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4437063"/>
            <a:ext cx="16129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pt-BR" sz="3600" b="1" u="sng" smtClean="0">
                <a:solidFill>
                  <a:schemeClr val="accent2"/>
                </a:solidFill>
              </a:rPr>
              <a:t>Ementa do Curso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pt-BR" sz="1400" u="sng" smtClean="0"/>
          </a:p>
          <a:p>
            <a:pPr eaLnBrk="1" hangingPunct="1">
              <a:lnSpc>
                <a:spcPct val="80000"/>
              </a:lnSpc>
            </a:pPr>
            <a:r>
              <a:rPr lang="pt-BR" smtClean="0"/>
              <a:t>GDL e Cadeias Cinemáticas;</a:t>
            </a:r>
          </a:p>
          <a:p>
            <a:pPr eaLnBrk="1" hangingPunct="1">
              <a:lnSpc>
                <a:spcPct val="80000"/>
              </a:lnSpc>
            </a:pPr>
            <a:r>
              <a:rPr lang="pt-BR" smtClean="0"/>
              <a:t>Mecanismos 2-D – Análise </a:t>
            </a:r>
          </a:p>
          <a:p>
            <a:pPr lvl="1" eaLnBrk="1" hangingPunct="1">
              <a:lnSpc>
                <a:spcPct val="80000"/>
              </a:lnSpc>
            </a:pPr>
            <a:r>
              <a:rPr lang="pt-BR" smtClean="0"/>
              <a:t>Métodos Gráficos</a:t>
            </a:r>
          </a:p>
          <a:p>
            <a:pPr lvl="1" eaLnBrk="1" hangingPunct="1">
              <a:lnSpc>
                <a:spcPct val="80000"/>
              </a:lnSpc>
            </a:pPr>
            <a:r>
              <a:rPr lang="pt-BR" smtClean="0"/>
              <a:t>Métodos Analíticos</a:t>
            </a:r>
          </a:p>
          <a:p>
            <a:pPr eaLnBrk="1" hangingPunct="1">
              <a:lnSpc>
                <a:spcPct val="80000"/>
              </a:lnSpc>
            </a:pPr>
            <a:r>
              <a:rPr lang="pt-BR" smtClean="0"/>
              <a:t>Mecanismos 2-D –</a:t>
            </a:r>
          </a:p>
          <a:p>
            <a:pPr eaLnBrk="1" hangingPunct="1">
              <a:lnSpc>
                <a:spcPct val="80000"/>
              </a:lnSpc>
            </a:pPr>
            <a:r>
              <a:rPr lang="pt-BR" smtClean="0"/>
              <a:t>Mecanismos 3-D - Introdução</a:t>
            </a:r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b="1" smtClean="0">
                <a:solidFill>
                  <a:schemeClr val="accent2"/>
                </a:solidFill>
              </a:rPr>
              <a:t>Informações sobre o Curso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sz="4000" b="1" smtClean="0">
                <a:solidFill>
                  <a:schemeClr val="accent2"/>
                </a:solidFill>
              </a:rPr>
              <a:t/>
            </a:r>
            <a:br>
              <a:rPr lang="pt-BR" sz="4000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Bicicletas</a:t>
            </a:r>
            <a:r>
              <a:rPr lang="pt-BR" sz="4000" b="1" smtClean="0">
                <a:solidFill>
                  <a:schemeClr val="accent2"/>
                </a:solidFill>
              </a:rPr>
              <a:t> / </a:t>
            </a:r>
            <a:r>
              <a:rPr lang="pt-BR" sz="3600" b="1" smtClean="0">
                <a:solidFill>
                  <a:schemeClr val="accent2"/>
                </a:solidFill>
              </a:rPr>
              <a:t>Carros</a:t>
            </a:r>
          </a:p>
        </p:txBody>
      </p:sp>
      <p:pic>
        <p:nvPicPr>
          <p:cNvPr id="35843" name="Picture 23" descr="4barrearlink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4724400"/>
            <a:ext cx="2159000" cy="1698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4" name="Picture 41" descr="mountain-bike-rea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1700213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42" descr="mountain-bike-rea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00213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3" descr="4barrearlink2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1775" y="4724400"/>
            <a:ext cx="2087563" cy="1676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45" descr="suspensionsubar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724400"/>
            <a:ext cx="20891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47" descr="ala4_bsp_ca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797425"/>
            <a:ext cx="1617662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sz="4000" b="1" smtClean="0">
                <a:solidFill>
                  <a:schemeClr val="accent2"/>
                </a:solidFill>
              </a:rPr>
              <a:t/>
            </a:r>
            <a:br>
              <a:rPr lang="pt-BR" sz="4000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Utensílios Domésticos / Ferramentas</a:t>
            </a:r>
          </a:p>
        </p:txBody>
      </p:sp>
      <p:pic>
        <p:nvPicPr>
          <p:cNvPr id="36867" name="Picture 19" descr="tooglepress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750" y="1916113"/>
            <a:ext cx="1352550" cy="2924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8" name="Picture 25" descr="lockingplie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28775"/>
            <a:ext cx="1244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6" descr="chainsaws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700213"/>
            <a:ext cx="1346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7" descr="drill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060575"/>
            <a:ext cx="26638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28" descr="drill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508500"/>
            <a:ext cx="2736850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29" descr="oras_hana"/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5825" y="5084763"/>
            <a:ext cx="1584325" cy="126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73" name="Picture 31" descr="abridormechanism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08275"/>
            <a:ext cx="3810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sz="4000" b="1" smtClean="0">
                <a:solidFill>
                  <a:schemeClr val="accent2"/>
                </a:solidFill>
              </a:rPr>
              <a:t/>
            </a:r>
            <a:br>
              <a:rPr lang="pt-BR" sz="4000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Agro-Industria</a:t>
            </a:r>
          </a:p>
        </p:txBody>
      </p:sp>
      <p:pic>
        <p:nvPicPr>
          <p:cNvPr id="37891" name="Picture 13" descr="can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229225"/>
            <a:ext cx="1728787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14" descr="can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7"/>
          <a:stretch>
            <a:fillRect/>
          </a:stretch>
        </p:blipFill>
        <p:spPr bwMode="auto">
          <a:xfrm>
            <a:off x="395288" y="1700213"/>
            <a:ext cx="1741487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15" descr="cana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05263"/>
            <a:ext cx="17272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16" descr="harvesting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8" t="10799" r="15118" b="10799"/>
          <a:stretch>
            <a:fillRect/>
          </a:stretch>
        </p:blipFill>
        <p:spPr bwMode="auto">
          <a:xfrm>
            <a:off x="2268538" y="1700213"/>
            <a:ext cx="1471612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18" descr="harvesting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600575"/>
            <a:ext cx="25209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20" descr="harvesting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1628775"/>
            <a:ext cx="3744913" cy="25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7" name="Picture 21" descr="harvesting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537075"/>
            <a:ext cx="2736850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sz="4000" b="1" smtClean="0">
                <a:solidFill>
                  <a:schemeClr val="accent2"/>
                </a:solidFill>
              </a:rPr>
              <a:t/>
            </a:r>
            <a:br>
              <a:rPr lang="pt-BR" sz="4000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Simuladores</a:t>
            </a:r>
          </a:p>
        </p:txBody>
      </p:sp>
      <p:pic>
        <p:nvPicPr>
          <p:cNvPr id="38915" name="Picture 4" descr="747simul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349500"/>
            <a:ext cx="4176712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11" descr="hfms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3800" y="2349500"/>
            <a:ext cx="3384550" cy="32353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b="1" smtClean="0">
                <a:solidFill>
                  <a:schemeClr val="accent2"/>
                </a:solidFill>
              </a:rPr>
              <a:t>Histórico</a:t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Satélites</a:t>
            </a:r>
          </a:p>
        </p:txBody>
      </p:sp>
      <p:pic>
        <p:nvPicPr>
          <p:cNvPr id="39939" name="Picture 5" descr="satellit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2060575"/>
            <a:ext cx="13684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7" descr="satellit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068638"/>
            <a:ext cx="1376362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8" descr="satellite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5445125"/>
            <a:ext cx="1397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2" name="Group 27"/>
          <p:cNvGrpSpPr>
            <a:grpSpLocks/>
          </p:cNvGrpSpPr>
          <p:nvPr/>
        </p:nvGrpSpPr>
        <p:grpSpPr bwMode="auto">
          <a:xfrm>
            <a:off x="5343525" y="908050"/>
            <a:ext cx="2468563" cy="3616325"/>
            <a:chOff x="5904" y="2372"/>
            <a:chExt cx="3888" cy="5696"/>
          </a:xfrm>
        </p:grpSpPr>
        <p:sp>
          <p:nvSpPr>
            <p:cNvPr id="39968" name="Rectangle 28"/>
            <p:cNvSpPr>
              <a:spLocks noChangeArrowheads="1"/>
            </p:cNvSpPr>
            <p:nvPr/>
          </p:nvSpPr>
          <p:spPr bwMode="auto">
            <a:xfrm>
              <a:off x="7776" y="7060"/>
              <a:ext cx="2016" cy="10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69" name="Rectangle 29" descr="Diagonal para baixo larga"/>
            <p:cNvSpPr>
              <a:spLocks noChangeArrowheads="1"/>
            </p:cNvSpPr>
            <p:nvPr/>
          </p:nvSpPr>
          <p:spPr bwMode="auto">
            <a:xfrm>
              <a:off x="7776" y="6912"/>
              <a:ext cx="2016" cy="144"/>
            </a:xfrm>
            <a:prstGeom prst="rect">
              <a:avLst/>
            </a:prstGeom>
            <a:pattFill prst="wdDn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70" name="Line 30"/>
            <p:cNvSpPr>
              <a:spLocks noChangeShapeType="1"/>
            </p:cNvSpPr>
            <p:nvPr/>
          </p:nvSpPr>
          <p:spPr bwMode="auto">
            <a:xfrm>
              <a:off x="7776" y="7060"/>
              <a:ext cx="2016" cy="10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71" name="Line 31"/>
            <p:cNvSpPr>
              <a:spLocks noChangeShapeType="1"/>
            </p:cNvSpPr>
            <p:nvPr/>
          </p:nvSpPr>
          <p:spPr bwMode="auto">
            <a:xfrm flipV="1">
              <a:off x="7776" y="7060"/>
              <a:ext cx="2016" cy="10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72" name="Rectangle 32" descr="Diagonal para baixo larga"/>
            <p:cNvSpPr>
              <a:spLocks noChangeArrowheads="1"/>
            </p:cNvSpPr>
            <p:nvPr/>
          </p:nvSpPr>
          <p:spPr bwMode="auto">
            <a:xfrm rot="-7481910">
              <a:off x="7336" y="3308"/>
              <a:ext cx="2016" cy="144"/>
            </a:xfrm>
            <a:prstGeom prst="rect">
              <a:avLst/>
            </a:prstGeom>
            <a:pattFill prst="wdDn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73" name="Rectangle 33" descr="Diagonal para baixo larga"/>
            <p:cNvSpPr>
              <a:spLocks noChangeArrowheads="1"/>
            </p:cNvSpPr>
            <p:nvPr/>
          </p:nvSpPr>
          <p:spPr bwMode="auto">
            <a:xfrm rot="-2704455">
              <a:off x="7084" y="5404"/>
              <a:ext cx="2016" cy="144"/>
            </a:xfrm>
            <a:prstGeom prst="rect">
              <a:avLst/>
            </a:prstGeom>
            <a:pattFill prst="wdDn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74" name="AutoShape 34"/>
            <p:cNvSpPr>
              <a:spLocks noChangeArrowheads="1"/>
            </p:cNvSpPr>
            <p:nvPr/>
          </p:nvSpPr>
          <p:spPr bwMode="auto">
            <a:xfrm>
              <a:off x="7776" y="6464"/>
              <a:ext cx="144" cy="432"/>
            </a:xfrm>
            <a:prstGeom prst="rtTriangl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75" name="AutoShape 35"/>
            <p:cNvSpPr>
              <a:spLocks noChangeArrowheads="1"/>
            </p:cNvSpPr>
            <p:nvPr/>
          </p:nvSpPr>
          <p:spPr bwMode="auto">
            <a:xfrm rot="8256153">
              <a:off x="7532" y="6116"/>
              <a:ext cx="144" cy="432"/>
            </a:xfrm>
            <a:prstGeom prst="rtTriangl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76" name="Oval 36"/>
            <p:cNvSpPr>
              <a:spLocks noChangeArrowheads="1"/>
            </p:cNvSpPr>
            <p:nvPr/>
          </p:nvSpPr>
          <p:spPr bwMode="auto">
            <a:xfrm>
              <a:off x="7696" y="6360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77" name="AutoShape 37"/>
            <p:cNvSpPr>
              <a:spLocks noChangeArrowheads="1"/>
            </p:cNvSpPr>
            <p:nvPr/>
          </p:nvSpPr>
          <p:spPr bwMode="auto">
            <a:xfrm rot="18854846" flipH="1">
              <a:off x="8473" y="4398"/>
              <a:ext cx="144" cy="432"/>
            </a:xfrm>
            <a:prstGeom prst="rtTriangl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78" name="AutoShape 38"/>
            <p:cNvSpPr>
              <a:spLocks noChangeArrowheads="1"/>
            </p:cNvSpPr>
            <p:nvPr/>
          </p:nvSpPr>
          <p:spPr bwMode="auto">
            <a:xfrm rot="13896431" flipH="1">
              <a:off x="8556" y="4120"/>
              <a:ext cx="144" cy="432"/>
            </a:xfrm>
            <a:prstGeom prst="rtTriangl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79" name="Oval 39"/>
            <p:cNvSpPr>
              <a:spLocks noChangeArrowheads="1"/>
            </p:cNvSpPr>
            <p:nvPr/>
          </p:nvSpPr>
          <p:spPr bwMode="auto">
            <a:xfrm rot="18854846" flipH="1">
              <a:off x="8351" y="4312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80" name="Oval 40"/>
            <p:cNvSpPr>
              <a:spLocks noChangeArrowheads="1"/>
            </p:cNvSpPr>
            <p:nvPr/>
          </p:nvSpPr>
          <p:spPr bwMode="auto">
            <a:xfrm>
              <a:off x="8168" y="3312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81" name="Oval 41"/>
            <p:cNvSpPr>
              <a:spLocks noChangeArrowheads="1"/>
            </p:cNvSpPr>
            <p:nvPr/>
          </p:nvSpPr>
          <p:spPr bwMode="auto">
            <a:xfrm>
              <a:off x="7920" y="5328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82" name="Line 42"/>
            <p:cNvSpPr>
              <a:spLocks noChangeShapeType="1"/>
            </p:cNvSpPr>
            <p:nvPr/>
          </p:nvSpPr>
          <p:spPr bwMode="auto">
            <a:xfrm flipH="1">
              <a:off x="6912" y="3456"/>
              <a:ext cx="1296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83" name="Oval 43"/>
            <p:cNvSpPr>
              <a:spLocks noChangeArrowheads="1"/>
            </p:cNvSpPr>
            <p:nvPr/>
          </p:nvSpPr>
          <p:spPr bwMode="auto">
            <a:xfrm>
              <a:off x="6768" y="4176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84" name="Line 44"/>
            <p:cNvSpPr>
              <a:spLocks noChangeShapeType="1"/>
            </p:cNvSpPr>
            <p:nvPr/>
          </p:nvSpPr>
          <p:spPr bwMode="auto">
            <a:xfrm flipH="1" flipV="1">
              <a:off x="6912" y="4320"/>
              <a:ext cx="1008" cy="10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85" name="Oval 45"/>
            <p:cNvSpPr>
              <a:spLocks noChangeArrowheads="1"/>
            </p:cNvSpPr>
            <p:nvPr/>
          </p:nvSpPr>
          <p:spPr bwMode="auto">
            <a:xfrm>
              <a:off x="5904" y="5184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86" name="Oval 46"/>
            <p:cNvSpPr>
              <a:spLocks noChangeArrowheads="1"/>
            </p:cNvSpPr>
            <p:nvPr/>
          </p:nvSpPr>
          <p:spPr bwMode="auto">
            <a:xfrm>
              <a:off x="6480" y="6192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87" name="Line 47"/>
            <p:cNvSpPr>
              <a:spLocks noChangeShapeType="1"/>
            </p:cNvSpPr>
            <p:nvPr/>
          </p:nvSpPr>
          <p:spPr bwMode="auto">
            <a:xfrm flipH="1">
              <a:off x="6048" y="4320"/>
              <a:ext cx="720" cy="86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88" name="Line 48"/>
            <p:cNvSpPr>
              <a:spLocks noChangeShapeType="1"/>
            </p:cNvSpPr>
            <p:nvPr/>
          </p:nvSpPr>
          <p:spPr bwMode="auto">
            <a:xfrm flipH="1" flipV="1">
              <a:off x="6624" y="6336"/>
              <a:ext cx="1152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89" name="Oval 49"/>
            <p:cNvSpPr>
              <a:spLocks noChangeArrowheads="1"/>
            </p:cNvSpPr>
            <p:nvPr/>
          </p:nvSpPr>
          <p:spPr bwMode="auto">
            <a:xfrm>
              <a:off x="7696" y="7000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90" name="Line 50"/>
            <p:cNvSpPr>
              <a:spLocks noChangeShapeType="1"/>
            </p:cNvSpPr>
            <p:nvPr/>
          </p:nvSpPr>
          <p:spPr bwMode="auto">
            <a:xfrm flipH="1" flipV="1">
              <a:off x="5944" y="5348"/>
              <a:ext cx="536" cy="8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91" name="Line 51"/>
            <p:cNvSpPr>
              <a:spLocks noChangeShapeType="1"/>
            </p:cNvSpPr>
            <p:nvPr/>
          </p:nvSpPr>
          <p:spPr bwMode="auto">
            <a:xfrm flipV="1">
              <a:off x="6624" y="5472"/>
              <a:ext cx="1296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9943" name="Group 52"/>
          <p:cNvGrpSpPr>
            <a:grpSpLocks/>
          </p:cNvGrpSpPr>
          <p:nvPr/>
        </p:nvGrpSpPr>
        <p:grpSpPr bwMode="auto">
          <a:xfrm>
            <a:off x="3971925" y="5013325"/>
            <a:ext cx="3840163" cy="1116013"/>
            <a:chOff x="3024" y="9812"/>
            <a:chExt cx="6048" cy="1758"/>
          </a:xfrm>
        </p:grpSpPr>
        <p:sp>
          <p:nvSpPr>
            <p:cNvPr id="39944" name="Rectangle 53"/>
            <p:cNvSpPr>
              <a:spLocks noChangeArrowheads="1"/>
            </p:cNvSpPr>
            <p:nvPr/>
          </p:nvSpPr>
          <p:spPr bwMode="auto">
            <a:xfrm>
              <a:off x="7056" y="10512"/>
              <a:ext cx="2016" cy="10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45" name="Rectangle 54" descr="Diagonal para baixo larga"/>
            <p:cNvSpPr>
              <a:spLocks noChangeArrowheads="1"/>
            </p:cNvSpPr>
            <p:nvPr/>
          </p:nvSpPr>
          <p:spPr bwMode="auto">
            <a:xfrm>
              <a:off x="7056" y="10364"/>
              <a:ext cx="2016" cy="144"/>
            </a:xfrm>
            <a:prstGeom prst="rect">
              <a:avLst/>
            </a:prstGeom>
            <a:pattFill prst="wdDn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46" name="Line 55"/>
            <p:cNvSpPr>
              <a:spLocks noChangeShapeType="1"/>
            </p:cNvSpPr>
            <p:nvPr/>
          </p:nvSpPr>
          <p:spPr bwMode="auto">
            <a:xfrm>
              <a:off x="7056" y="10512"/>
              <a:ext cx="2016" cy="10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47" name="Line 56"/>
            <p:cNvSpPr>
              <a:spLocks noChangeShapeType="1"/>
            </p:cNvSpPr>
            <p:nvPr/>
          </p:nvSpPr>
          <p:spPr bwMode="auto">
            <a:xfrm flipV="1">
              <a:off x="7056" y="10512"/>
              <a:ext cx="2016" cy="10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48" name="Rectangle 57" descr="Diagonal para baixo larga"/>
            <p:cNvSpPr>
              <a:spLocks noChangeArrowheads="1"/>
            </p:cNvSpPr>
            <p:nvPr/>
          </p:nvSpPr>
          <p:spPr bwMode="auto">
            <a:xfrm>
              <a:off x="3024" y="10368"/>
              <a:ext cx="2016" cy="144"/>
            </a:xfrm>
            <a:prstGeom prst="rect">
              <a:avLst/>
            </a:prstGeom>
            <a:pattFill prst="wdDn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49" name="Rectangle 58" descr="Diagonal para baixo larga"/>
            <p:cNvSpPr>
              <a:spLocks noChangeArrowheads="1"/>
            </p:cNvSpPr>
            <p:nvPr/>
          </p:nvSpPr>
          <p:spPr bwMode="auto">
            <a:xfrm>
              <a:off x="5040" y="10368"/>
              <a:ext cx="2016" cy="144"/>
            </a:xfrm>
            <a:prstGeom prst="rect">
              <a:avLst/>
            </a:prstGeom>
            <a:pattFill prst="wdDnDiag">
              <a:fgClr>
                <a:srgbClr val="000000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50" name="AutoShape 59"/>
            <p:cNvSpPr>
              <a:spLocks noChangeArrowheads="1"/>
            </p:cNvSpPr>
            <p:nvPr/>
          </p:nvSpPr>
          <p:spPr bwMode="auto">
            <a:xfrm>
              <a:off x="7056" y="9916"/>
              <a:ext cx="144" cy="432"/>
            </a:xfrm>
            <a:prstGeom prst="rtTriangl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51" name="Oval 60"/>
            <p:cNvSpPr>
              <a:spLocks noChangeArrowheads="1"/>
            </p:cNvSpPr>
            <p:nvPr/>
          </p:nvSpPr>
          <p:spPr bwMode="auto">
            <a:xfrm>
              <a:off x="6976" y="9812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52" name="Oval 61"/>
            <p:cNvSpPr>
              <a:spLocks noChangeArrowheads="1"/>
            </p:cNvSpPr>
            <p:nvPr/>
          </p:nvSpPr>
          <p:spPr bwMode="auto">
            <a:xfrm>
              <a:off x="4032" y="10512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53" name="Oval 62"/>
            <p:cNvSpPr>
              <a:spLocks noChangeArrowheads="1"/>
            </p:cNvSpPr>
            <p:nvPr/>
          </p:nvSpPr>
          <p:spPr bwMode="auto">
            <a:xfrm>
              <a:off x="5760" y="10512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54" name="Oval 63"/>
            <p:cNvSpPr>
              <a:spLocks noChangeArrowheads="1"/>
            </p:cNvSpPr>
            <p:nvPr/>
          </p:nvSpPr>
          <p:spPr bwMode="auto">
            <a:xfrm>
              <a:off x="4752" y="11426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55" name="Oval 64"/>
            <p:cNvSpPr>
              <a:spLocks noChangeArrowheads="1"/>
            </p:cNvSpPr>
            <p:nvPr/>
          </p:nvSpPr>
          <p:spPr bwMode="auto">
            <a:xfrm>
              <a:off x="6976" y="10452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56" name="AutoShape 65"/>
            <p:cNvSpPr>
              <a:spLocks noChangeArrowheads="1"/>
            </p:cNvSpPr>
            <p:nvPr/>
          </p:nvSpPr>
          <p:spPr bwMode="auto">
            <a:xfrm flipH="1">
              <a:off x="6912" y="9936"/>
              <a:ext cx="144" cy="432"/>
            </a:xfrm>
            <a:prstGeom prst="rtTriangl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grpSp>
          <p:nvGrpSpPr>
            <p:cNvPr id="39957" name="Group 66"/>
            <p:cNvGrpSpPr>
              <a:grpSpLocks/>
            </p:cNvGrpSpPr>
            <p:nvPr/>
          </p:nvGrpSpPr>
          <p:grpSpPr bwMode="auto">
            <a:xfrm flipV="1">
              <a:off x="4896" y="10498"/>
              <a:ext cx="288" cy="556"/>
              <a:chOff x="5328" y="11182"/>
              <a:chExt cx="288" cy="556"/>
            </a:xfrm>
          </p:grpSpPr>
          <p:sp>
            <p:nvSpPr>
              <p:cNvPr id="39965" name="AutoShape 67"/>
              <p:cNvSpPr>
                <a:spLocks noChangeArrowheads="1"/>
              </p:cNvSpPr>
              <p:nvPr/>
            </p:nvSpPr>
            <p:spPr bwMode="auto">
              <a:xfrm>
                <a:off x="5472" y="11286"/>
                <a:ext cx="144" cy="432"/>
              </a:xfrm>
              <a:prstGeom prst="rtTriangl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pt-BR"/>
              </a:p>
            </p:txBody>
          </p:sp>
          <p:sp>
            <p:nvSpPr>
              <p:cNvPr id="39966" name="Oval 68"/>
              <p:cNvSpPr>
                <a:spLocks noChangeArrowheads="1"/>
              </p:cNvSpPr>
              <p:nvPr/>
            </p:nvSpPr>
            <p:spPr bwMode="auto">
              <a:xfrm>
                <a:off x="5392" y="11182"/>
                <a:ext cx="144" cy="14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pt-BR"/>
              </a:p>
            </p:txBody>
          </p:sp>
          <p:sp>
            <p:nvSpPr>
              <p:cNvPr id="39967" name="AutoShape 69"/>
              <p:cNvSpPr>
                <a:spLocks noChangeArrowheads="1"/>
              </p:cNvSpPr>
              <p:nvPr/>
            </p:nvSpPr>
            <p:spPr bwMode="auto">
              <a:xfrm flipH="1">
                <a:off x="5328" y="11306"/>
                <a:ext cx="144" cy="432"/>
              </a:xfrm>
              <a:prstGeom prst="rtTriangl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pt-BR"/>
              </a:p>
            </p:txBody>
          </p:sp>
        </p:grpSp>
        <p:sp>
          <p:nvSpPr>
            <p:cNvPr id="39958" name="Line 70"/>
            <p:cNvSpPr>
              <a:spLocks noChangeShapeType="1"/>
            </p:cNvSpPr>
            <p:nvPr/>
          </p:nvSpPr>
          <p:spPr bwMode="auto">
            <a:xfrm>
              <a:off x="7056" y="10596"/>
              <a:ext cx="0" cy="8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59" name="Line 71"/>
            <p:cNvSpPr>
              <a:spLocks noChangeShapeType="1"/>
            </p:cNvSpPr>
            <p:nvPr/>
          </p:nvSpPr>
          <p:spPr bwMode="auto">
            <a:xfrm>
              <a:off x="5904" y="10602"/>
              <a:ext cx="1152" cy="8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60" name="Line 72"/>
            <p:cNvSpPr>
              <a:spLocks noChangeShapeType="1"/>
            </p:cNvSpPr>
            <p:nvPr/>
          </p:nvSpPr>
          <p:spPr bwMode="auto">
            <a:xfrm>
              <a:off x="4092" y="10622"/>
              <a:ext cx="720" cy="8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61" name="Line 73"/>
            <p:cNvSpPr>
              <a:spLocks noChangeShapeType="1"/>
            </p:cNvSpPr>
            <p:nvPr/>
          </p:nvSpPr>
          <p:spPr bwMode="auto">
            <a:xfrm flipV="1">
              <a:off x="4896" y="10602"/>
              <a:ext cx="904" cy="8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62" name="Line 74"/>
            <p:cNvSpPr>
              <a:spLocks noChangeShapeType="1"/>
            </p:cNvSpPr>
            <p:nvPr/>
          </p:nvSpPr>
          <p:spPr bwMode="auto">
            <a:xfrm>
              <a:off x="4896" y="11486"/>
              <a:ext cx="216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963" name="Oval 75"/>
            <p:cNvSpPr>
              <a:spLocks noChangeArrowheads="1"/>
            </p:cNvSpPr>
            <p:nvPr/>
          </p:nvSpPr>
          <p:spPr bwMode="auto">
            <a:xfrm>
              <a:off x="5760" y="11422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  <p:sp>
          <p:nvSpPr>
            <p:cNvPr id="39964" name="Oval 76"/>
            <p:cNvSpPr>
              <a:spLocks noChangeArrowheads="1"/>
            </p:cNvSpPr>
            <p:nvPr/>
          </p:nvSpPr>
          <p:spPr bwMode="auto">
            <a:xfrm>
              <a:off x="6952" y="11416"/>
              <a:ext cx="14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600" b="1" smtClean="0">
                <a:solidFill>
                  <a:schemeClr val="accent2"/>
                </a:solidFill>
              </a:rPr>
              <a:t>Brinquedos - Lego</a:t>
            </a:r>
          </a:p>
        </p:txBody>
      </p:sp>
      <p:pic>
        <p:nvPicPr>
          <p:cNvPr id="40963" name="Picture 15" descr="rear_bogie_thmb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2975" y="4076700"/>
            <a:ext cx="2809875" cy="2233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9108" name="boomlock_mpeg4v2_350.avi">
            <a:hlinkClick r:id="" action="ppaction://media"/>
          </p:cNvPr>
          <p:cNvPicPr>
            <a:picLocks noGrp="1" noRot="1" noChangeAspect="1" noChangeArrowheads="1"/>
          </p:cNvPicPr>
          <p:nvPr>
            <p:ph sz="quarter" idx="2"/>
            <a:video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4325" y="4076700"/>
            <a:ext cx="2914650" cy="21859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9110" name="skip_load_mpeg4v2_350.avi">
            <a:hlinkClick r:id="" action="ppaction://media"/>
          </p:cNvPr>
          <p:cNvPicPr>
            <a:picLocks noGrp="1" noRot="1" noChangeAspect="1" noChangeArrowheads="1"/>
          </p:cNvPicPr>
          <p:nvPr>
            <p:ph sz="quarter" idx="3"/>
            <a:videoFile r:link="rId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4325" y="1700213"/>
            <a:ext cx="2916238" cy="21875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9112" name="telescope_mpeg4v2_350.avi">
            <a:hlinkClick r:id="" action="ppaction://media"/>
          </p:cNvPr>
          <p:cNvPicPr>
            <a:picLocks noGrp="1" noRot="1" noChangeAspect="1" noChangeArrowheads="1"/>
          </p:cNvPicPr>
          <p:nvPr>
            <p:ph sz="quarter" idx="4"/>
            <a:videoFile r:link="rId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9950" y="1700213"/>
            <a:ext cx="2916238" cy="21875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9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9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10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910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9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9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110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9110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9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9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112"/>
                  </p:tgtEl>
                </p:cond>
              </p:nextCondLst>
            </p:seq>
            <p:vide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911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600" b="1" smtClean="0">
                <a:solidFill>
                  <a:schemeClr val="accent2"/>
                </a:solidFill>
              </a:rPr>
              <a:t>Brinquedos - Automata</a:t>
            </a:r>
          </a:p>
        </p:txBody>
      </p:sp>
      <p:pic>
        <p:nvPicPr>
          <p:cNvPr id="41987" name="Picture 6" descr="anicatwalksm"/>
          <p:cNvPicPr>
            <a:picLocks noGrp="1" noChangeAspect="1" noChangeArrowheads="1" noCrop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4300" y="4581525"/>
            <a:ext cx="1081088" cy="1800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88" name="Picture 8" descr="aniwitchsm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916113"/>
            <a:ext cx="183356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9" descr="anisur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73238"/>
            <a:ext cx="2319338" cy="40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25" descr="anicupid150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4525" y="2205038"/>
            <a:ext cx="2816225" cy="33607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9" descr="politani"/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1950" y="1557338"/>
            <a:ext cx="2200275" cy="2114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600" b="1" smtClean="0">
                <a:solidFill>
                  <a:schemeClr val="accent2"/>
                </a:solidFill>
              </a:rPr>
              <a:t>Brinquedos - Automata</a:t>
            </a:r>
          </a:p>
        </p:txBody>
      </p:sp>
      <p:pic>
        <p:nvPicPr>
          <p:cNvPr id="43012" name="Picture 7" descr="catattk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1025" y="1557338"/>
            <a:ext cx="2019300" cy="2057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3" name="Picture 9" descr="subbob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560513"/>
            <a:ext cx="12192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10" descr="dragani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1557338"/>
            <a:ext cx="19907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1" descr="flosser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3943350"/>
            <a:ext cx="25812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3" descr="loveani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3884613"/>
            <a:ext cx="19335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14" descr="monkani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4581525"/>
            <a:ext cx="12001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15" descr="musclean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895725"/>
            <a:ext cx="24288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600" b="1" smtClean="0">
                <a:solidFill>
                  <a:schemeClr val="accent2"/>
                </a:solidFill>
              </a:rPr>
              <a:t>Brinquedos</a:t>
            </a:r>
          </a:p>
        </p:txBody>
      </p:sp>
      <p:pic>
        <p:nvPicPr>
          <p:cNvPr id="44035" name="Picture 9" descr="bfish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8113" y="0"/>
            <a:ext cx="9396413" cy="6672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b="1" smtClean="0">
                <a:solidFill>
                  <a:schemeClr val="accent2"/>
                </a:solidFill>
              </a:rPr>
              <a:t> </a:t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Robótica “Ontem”</a:t>
            </a:r>
          </a:p>
        </p:txBody>
      </p:sp>
      <p:pic>
        <p:nvPicPr>
          <p:cNvPr id="45059" name="Picture 8" descr="ro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04813"/>
            <a:ext cx="12096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9" descr="painting_coa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4551363"/>
            <a:ext cx="40100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10" descr="packaging_ap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4538663"/>
            <a:ext cx="4071937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11" descr="IRB1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9"/>
          <a:stretch>
            <a:fillRect/>
          </a:stretch>
        </p:blipFill>
        <p:spPr bwMode="auto">
          <a:xfrm>
            <a:off x="4252913" y="1685925"/>
            <a:ext cx="393065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12" descr="IRB5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6"/>
          <a:stretch>
            <a:fillRect/>
          </a:stretch>
        </p:blipFill>
        <p:spPr bwMode="auto">
          <a:xfrm>
            <a:off x="1454150" y="1677988"/>
            <a:ext cx="4111625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3" descr="manu3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4559300"/>
            <a:ext cx="2222500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sz="3600" b="1" u="sng" dirty="0" smtClean="0">
                <a:solidFill>
                  <a:schemeClr val="accent2"/>
                </a:solidFill>
              </a:rPr>
              <a:t>Bibliografia Recomendada</a:t>
            </a:r>
          </a:p>
          <a:p>
            <a:pPr eaLnBrk="1" hangingPunct="1">
              <a:lnSpc>
                <a:spcPct val="90000"/>
              </a:lnSpc>
            </a:pPr>
            <a:r>
              <a:rPr lang="pt-BR" dirty="0" err="1" smtClean="0"/>
              <a:t>Uicker</a:t>
            </a:r>
            <a:r>
              <a:rPr lang="pt-BR" dirty="0" smtClean="0"/>
              <a:t>, J.J., </a:t>
            </a:r>
            <a:r>
              <a:rPr lang="pt-BR" dirty="0" err="1" smtClean="0"/>
              <a:t>Pennock</a:t>
            </a:r>
            <a:r>
              <a:rPr lang="pt-BR" dirty="0" smtClean="0"/>
              <a:t>, G., </a:t>
            </a:r>
            <a:r>
              <a:rPr lang="pt-BR" dirty="0" err="1" smtClean="0"/>
              <a:t>Shigley</a:t>
            </a:r>
            <a:r>
              <a:rPr lang="pt-BR" dirty="0" smtClean="0"/>
              <a:t>, J.E., </a:t>
            </a:r>
            <a:r>
              <a:rPr lang="pt-BR" i="1" dirty="0" err="1" smtClean="0"/>
              <a:t>Theory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i="1" dirty="0" err="1" smtClean="0"/>
              <a:t>Machines</a:t>
            </a:r>
            <a:r>
              <a:rPr lang="pt-BR" i="1" dirty="0" smtClean="0"/>
              <a:t>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i="1" dirty="0" err="1" smtClean="0"/>
              <a:t>Mechanisms</a:t>
            </a:r>
            <a:r>
              <a:rPr lang="pt-BR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pt-BR" dirty="0" err="1" smtClean="0"/>
              <a:t>Mabie,H</a:t>
            </a:r>
            <a:r>
              <a:rPr lang="pt-BR" dirty="0" smtClean="0"/>
              <a:t>., </a:t>
            </a:r>
            <a:r>
              <a:rPr lang="pt-BR" dirty="0" err="1" smtClean="0"/>
              <a:t>Reinholtz</a:t>
            </a:r>
            <a:r>
              <a:rPr lang="pt-BR" dirty="0" smtClean="0"/>
              <a:t>, C., </a:t>
            </a:r>
            <a:r>
              <a:rPr lang="pt-BR" i="1" dirty="0" err="1" smtClean="0"/>
              <a:t>Mechanisms</a:t>
            </a:r>
            <a:r>
              <a:rPr lang="pt-BR" i="1" dirty="0" smtClean="0"/>
              <a:t> </a:t>
            </a:r>
            <a:r>
              <a:rPr lang="pt-BR" i="1" dirty="0" err="1" smtClean="0"/>
              <a:t>and</a:t>
            </a:r>
            <a:r>
              <a:rPr lang="pt-BR" i="1" dirty="0" smtClean="0"/>
              <a:t> Dynamics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i="1" dirty="0" err="1" smtClean="0"/>
              <a:t>Machinery</a:t>
            </a:r>
            <a:r>
              <a:rPr lang="pt-BR" i="1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pt-BR" dirty="0" smtClean="0"/>
              <a:t>Norton, R., </a:t>
            </a:r>
            <a:r>
              <a:rPr lang="pt-BR" i="1" dirty="0" smtClean="0"/>
              <a:t>Cinemática e Dinâmica dos Mecanismos.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pt-BR" dirty="0" smtClean="0"/>
          </a:p>
        </p:txBody>
      </p:sp>
      <p:sp>
        <p:nvSpPr>
          <p:cNvPr id="8195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b="1" smtClean="0">
                <a:solidFill>
                  <a:schemeClr val="accent2"/>
                </a:solidFill>
              </a:rPr>
              <a:t>Informações sobre o Curso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b="1" smtClean="0">
                <a:solidFill>
                  <a:schemeClr val="accent2"/>
                </a:solidFill>
              </a:rPr>
              <a:t> </a:t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Robótica “Hoje”</a:t>
            </a:r>
          </a:p>
        </p:txBody>
      </p:sp>
      <p:pic>
        <p:nvPicPr>
          <p:cNvPr id="46083" name="Picture 3" descr="ro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04813"/>
            <a:ext cx="12096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9" descr="aibo_spla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967163"/>
            <a:ext cx="28098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10" descr="icady1_hi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700213"/>
            <a:ext cx="2927350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11" descr="sony-dogs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5157788"/>
            <a:ext cx="4792663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12" descr="frie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00213"/>
            <a:ext cx="2217738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Picture 13" descr="mop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3582988"/>
            <a:ext cx="1990725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9" name="Picture 14" descr="12000112111332610Robo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700213"/>
            <a:ext cx="2401888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b="1" smtClean="0">
                <a:solidFill>
                  <a:schemeClr val="accent2"/>
                </a:solidFill>
              </a:rPr>
              <a:t> </a:t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Robótica “Amanhã”</a:t>
            </a:r>
          </a:p>
        </p:txBody>
      </p:sp>
      <p:pic>
        <p:nvPicPr>
          <p:cNvPr id="47107" name="Picture 3" descr="ro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04813"/>
            <a:ext cx="12096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9" descr="sw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0338" y="1773238"/>
            <a:ext cx="3608387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9" name="Rectangle 11"/>
          <p:cNvSpPr>
            <a:spLocks noChangeArrowheads="1"/>
          </p:cNvSpPr>
          <p:nvPr/>
        </p:nvSpPr>
        <p:spPr bwMode="auto">
          <a:xfrm>
            <a:off x="2484438" y="5949950"/>
            <a:ext cx="4032250" cy="503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47110" name="Rectangle 12"/>
          <p:cNvSpPr>
            <a:spLocks noChangeArrowheads="1"/>
          </p:cNvSpPr>
          <p:nvPr/>
        </p:nvSpPr>
        <p:spPr bwMode="auto">
          <a:xfrm>
            <a:off x="2411413" y="1557338"/>
            <a:ext cx="4032250" cy="503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47111" name="Rectangle 13"/>
          <p:cNvSpPr>
            <a:spLocks noChangeArrowheads="1"/>
          </p:cNvSpPr>
          <p:nvPr/>
        </p:nvSpPr>
        <p:spPr bwMode="auto">
          <a:xfrm>
            <a:off x="6011863" y="2060575"/>
            <a:ext cx="431800" cy="39608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47112" name="Rectangle 14"/>
          <p:cNvSpPr>
            <a:spLocks noChangeArrowheads="1"/>
          </p:cNvSpPr>
          <p:nvPr/>
        </p:nvSpPr>
        <p:spPr bwMode="auto">
          <a:xfrm>
            <a:off x="2555875" y="1989138"/>
            <a:ext cx="431800" cy="3960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b="1" smtClean="0">
                <a:solidFill>
                  <a:schemeClr val="accent2"/>
                </a:solidFill>
              </a:rPr>
              <a:t> </a:t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Robótica – Exploração de Marte</a:t>
            </a:r>
          </a:p>
        </p:txBody>
      </p:sp>
      <p:pic>
        <p:nvPicPr>
          <p:cNvPr id="48131" name="Picture 18" descr="rocky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4630738"/>
            <a:ext cx="1657350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23" descr="pantograph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357563"/>
            <a:ext cx="165735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26" descr="robb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3" y="2222500"/>
            <a:ext cx="4217987" cy="315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27" descr="rocky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3860800"/>
            <a:ext cx="25781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Picture 28" descr="rocky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1768475"/>
            <a:ext cx="25781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29" descr="aa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773238"/>
            <a:ext cx="1657350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5" name="Picture 21" descr="mars_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16113"/>
            <a:ext cx="5113338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Picture 31" descr="nasa"/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0" b="25310"/>
          <a:stretch>
            <a:fillRect/>
          </a:stretch>
        </p:blipFill>
        <p:spPr>
          <a:xfrm>
            <a:off x="7740650" y="476250"/>
            <a:ext cx="1154113" cy="984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8097" name="Picture 33" descr="flex_config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773238"/>
            <a:ext cx="91440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b="1" smtClean="0">
                <a:solidFill>
                  <a:schemeClr val="accent2"/>
                </a:solidFill>
              </a:rPr>
              <a:t> </a:t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200" b="1" smtClean="0">
                <a:solidFill>
                  <a:schemeClr val="accent2"/>
                </a:solidFill>
              </a:rPr>
              <a:t>Robótica - Cinema</a:t>
            </a:r>
          </a:p>
        </p:txBody>
      </p:sp>
      <p:pic>
        <p:nvPicPr>
          <p:cNvPr id="49155" name="Picture 3" descr="ro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8" y="3751263"/>
            <a:ext cx="1404937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 descr="SigourneyWeaver-4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700213"/>
            <a:ext cx="41767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 descr="r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04813"/>
            <a:ext cx="12096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 descr="robotAnim"/>
          <p:cNvPicPr>
            <a:picLocks noGrp="1" noChangeAspect="1" noChangeArrowheads="1" noCro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700213"/>
            <a:ext cx="1627187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9" name="Picture 9" descr="r2d2c3po_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00213"/>
            <a:ext cx="13716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0" name="Picture 12" descr="ros_bot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797425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Exemplos de Aplicação</a:t>
            </a:r>
            <a:r>
              <a:rPr lang="pt-BR" b="1" smtClean="0">
                <a:solidFill>
                  <a:schemeClr val="accent2"/>
                </a:solidFill>
              </a:rPr>
              <a:t/>
            </a:r>
            <a:br>
              <a:rPr lang="pt-BR" b="1" smtClean="0">
                <a:solidFill>
                  <a:schemeClr val="accent2"/>
                </a:solidFill>
              </a:rPr>
            </a:br>
            <a:r>
              <a:rPr lang="pt-BR" sz="3600" b="1" smtClean="0">
                <a:solidFill>
                  <a:schemeClr val="accent2"/>
                </a:solidFill>
              </a:rPr>
              <a:t>Biomecânica</a:t>
            </a:r>
          </a:p>
        </p:txBody>
      </p:sp>
      <p:pic>
        <p:nvPicPr>
          <p:cNvPr id="50179" name="Picture 3" descr="CAY54BON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175" y="1995488"/>
            <a:ext cx="1193800" cy="165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9" descr="biomechanics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4763" y="1990725"/>
            <a:ext cx="2663825" cy="1720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7" descr="Wrist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5163" y="3862388"/>
            <a:ext cx="2916237" cy="2187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2" name="Picture 11" descr="biomechanics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4763" y="3862388"/>
            <a:ext cx="2663825" cy="906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3" name="Picture 13" descr="biomechanics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4922838"/>
            <a:ext cx="1141413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Picture 14" descr="fing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63" y="1989138"/>
            <a:ext cx="16097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17" descr="biomechanics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75" y="1990725"/>
            <a:ext cx="1303338" cy="172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6" name="Picture 18" descr="mao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75" y="4906963"/>
            <a:ext cx="1152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7" name="Picture 21" descr="m2dra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860800"/>
            <a:ext cx="1404937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Próxima Aula</a:t>
            </a:r>
            <a:endParaRPr lang="pt-BR" b="1" smtClean="0">
              <a:solidFill>
                <a:schemeClr val="accent2"/>
              </a:solidFill>
            </a:endParaRPr>
          </a:p>
        </p:txBody>
      </p:sp>
      <p:sp>
        <p:nvSpPr>
          <p:cNvPr id="51203" name="Rectangle 16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/>
              <a:t>Graus de Liberdade</a:t>
            </a:r>
          </a:p>
          <a:p>
            <a:pPr eaLnBrk="1" hangingPunct="1"/>
            <a:r>
              <a:rPr lang="pt-BR"/>
              <a:t>Cadeias Cinemáticas</a:t>
            </a:r>
          </a:p>
          <a:p>
            <a:pPr eaLnBrk="1" hangingPunct="1"/>
            <a:endParaRPr lang="pt-BR"/>
          </a:p>
          <a:p>
            <a:pPr eaLnBrk="1" hangingPunct="1"/>
            <a:r>
              <a:rPr lang="pt-BR"/>
              <a:t>Pense: Quantos movimentos tem sua mão?</a:t>
            </a:r>
          </a:p>
          <a:p>
            <a:pPr eaLnBrk="1" hangingPunct="1"/>
            <a:endParaRPr lang="pt-BR"/>
          </a:p>
          <a:p>
            <a:pPr eaLnBrk="1" hangingPunct="1"/>
            <a:endParaRPr lang="pt-BR"/>
          </a:p>
        </p:txBody>
      </p:sp>
      <p:pic>
        <p:nvPicPr>
          <p:cNvPr id="51204" name="Picture 17" descr="Wrist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4652963"/>
            <a:ext cx="2089150" cy="1566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98463" y="2243138"/>
            <a:ext cx="6934200" cy="504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Informações sobre o Curso</a:t>
            </a:r>
          </a:p>
          <a:p>
            <a:pPr eaLnBrk="1" hangingPunct="1"/>
            <a:r>
              <a:rPr lang="pt-BR" smtClean="0"/>
              <a:t>Introdução e Motivação</a:t>
            </a:r>
          </a:p>
          <a:p>
            <a:pPr eaLnBrk="1" hangingPunct="1"/>
            <a:r>
              <a:rPr lang="pt-BR" smtClean="0"/>
              <a:t>Histórico</a:t>
            </a:r>
          </a:p>
          <a:p>
            <a:pPr eaLnBrk="1" hangingPunct="1"/>
            <a:r>
              <a:rPr lang="pt-BR" smtClean="0"/>
              <a:t>Exemplos de Aplicação</a:t>
            </a:r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Sumário da Aula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Introdução e Motivação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291513" cy="838200"/>
          </a:xfrm>
        </p:spPr>
        <p:txBody>
          <a:bodyPr/>
          <a:lstStyle/>
          <a:p>
            <a:pPr eaLnBrk="1" hangingPunct="1"/>
            <a:r>
              <a:rPr lang="pt-BR" sz="2800" smtClean="0"/>
              <a:t>Pergunta: O porquê de se estudar cinemática?</a:t>
            </a:r>
          </a:p>
          <a:p>
            <a:pPr eaLnBrk="1" hangingPunct="1"/>
            <a:endParaRPr lang="pt-BR" sz="2800" smtClean="0"/>
          </a:p>
        </p:txBody>
      </p:sp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395288" y="2636838"/>
            <a:ext cx="2832100" cy="58896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3200"/>
              <a:t>Álgebra Linear</a:t>
            </a:r>
          </a:p>
        </p:txBody>
      </p:sp>
      <p:sp>
        <p:nvSpPr>
          <p:cNvPr id="11269" name="Text Box 6"/>
          <p:cNvSpPr txBox="1">
            <a:spLocks noChangeArrowheads="1"/>
          </p:cNvSpPr>
          <p:nvPr/>
        </p:nvSpPr>
        <p:spPr bwMode="auto">
          <a:xfrm>
            <a:off x="755650" y="3573463"/>
            <a:ext cx="1751013" cy="58896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3200"/>
              <a:t>Cálculos</a:t>
            </a:r>
          </a:p>
        </p:txBody>
      </p:sp>
      <p:sp>
        <p:nvSpPr>
          <p:cNvPr id="11270" name="Text Box 7"/>
          <p:cNvSpPr txBox="1">
            <a:spLocks noChangeArrowheads="1"/>
          </p:cNvSpPr>
          <p:nvPr/>
        </p:nvSpPr>
        <p:spPr bwMode="auto">
          <a:xfrm>
            <a:off x="827088" y="4581525"/>
            <a:ext cx="1276350" cy="5889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3200"/>
              <a:t>Física</a:t>
            </a:r>
          </a:p>
        </p:txBody>
      </p:sp>
      <p:sp>
        <p:nvSpPr>
          <p:cNvPr id="11271" name="Text Box 9"/>
          <p:cNvSpPr txBox="1">
            <a:spLocks noChangeArrowheads="1"/>
          </p:cNvSpPr>
          <p:nvPr/>
        </p:nvSpPr>
        <p:spPr bwMode="auto">
          <a:xfrm>
            <a:off x="4076700" y="3068638"/>
            <a:ext cx="2224088" cy="5889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3200"/>
              <a:t>Cinemática</a:t>
            </a:r>
          </a:p>
        </p:txBody>
      </p:sp>
      <p:sp>
        <p:nvSpPr>
          <p:cNvPr id="11272" name="Text Box 10"/>
          <p:cNvSpPr txBox="1">
            <a:spLocks noChangeArrowheads="1"/>
          </p:cNvSpPr>
          <p:nvPr/>
        </p:nvSpPr>
        <p:spPr bwMode="auto">
          <a:xfrm>
            <a:off x="7019925" y="3573463"/>
            <a:ext cx="1885950" cy="58896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3200"/>
              <a:t>Dinâmica</a:t>
            </a:r>
          </a:p>
        </p:txBody>
      </p:sp>
      <p:sp>
        <p:nvSpPr>
          <p:cNvPr id="11273" name="Text Box 11"/>
          <p:cNvSpPr txBox="1">
            <a:spLocks noChangeArrowheads="1"/>
          </p:cNvSpPr>
          <p:nvPr/>
        </p:nvSpPr>
        <p:spPr bwMode="auto">
          <a:xfrm>
            <a:off x="4427538" y="4292600"/>
            <a:ext cx="1638300" cy="5889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3200"/>
              <a:t>Estática</a:t>
            </a:r>
          </a:p>
        </p:txBody>
      </p:sp>
      <p:sp>
        <p:nvSpPr>
          <p:cNvPr id="11274" name="Text Box 12"/>
          <p:cNvSpPr txBox="1">
            <a:spLocks noChangeArrowheads="1"/>
          </p:cNvSpPr>
          <p:nvPr/>
        </p:nvSpPr>
        <p:spPr bwMode="auto">
          <a:xfrm>
            <a:off x="2411413" y="5876925"/>
            <a:ext cx="4546600" cy="5889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3200"/>
              <a:t>Elementos de Máquinas</a:t>
            </a:r>
          </a:p>
        </p:txBody>
      </p:sp>
      <p:sp>
        <p:nvSpPr>
          <p:cNvPr id="11275" name="Text Box 13"/>
          <p:cNvSpPr txBox="1">
            <a:spLocks noChangeArrowheads="1"/>
          </p:cNvSpPr>
          <p:nvPr/>
        </p:nvSpPr>
        <p:spPr bwMode="auto">
          <a:xfrm>
            <a:off x="107950" y="5864225"/>
            <a:ext cx="1998663" cy="5889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3200"/>
              <a:t>Vibrações</a:t>
            </a:r>
          </a:p>
        </p:txBody>
      </p:sp>
      <p:sp>
        <p:nvSpPr>
          <p:cNvPr id="11276" name="Text Box 14"/>
          <p:cNvSpPr txBox="1">
            <a:spLocks noChangeArrowheads="1"/>
          </p:cNvSpPr>
          <p:nvPr/>
        </p:nvSpPr>
        <p:spPr bwMode="auto">
          <a:xfrm>
            <a:off x="7308850" y="5876925"/>
            <a:ext cx="1727200" cy="5889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3200"/>
              <a:t>Controle</a:t>
            </a:r>
          </a:p>
        </p:txBody>
      </p:sp>
      <p:cxnSp>
        <p:nvCxnSpPr>
          <p:cNvPr id="11277" name="AutoShape 15"/>
          <p:cNvCxnSpPr>
            <a:cxnSpLocks noChangeShapeType="1"/>
            <a:stCxn id="11268" idx="3"/>
          </p:cNvCxnSpPr>
          <p:nvPr/>
        </p:nvCxnSpPr>
        <p:spPr bwMode="auto">
          <a:xfrm>
            <a:off x="3227388" y="2932113"/>
            <a:ext cx="407987" cy="9286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78" name="AutoShape 16"/>
          <p:cNvCxnSpPr>
            <a:cxnSpLocks noChangeShapeType="1"/>
            <a:stCxn id="11269" idx="3"/>
          </p:cNvCxnSpPr>
          <p:nvPr/>
        </p:nvCxnSpPr>
        <p:spPr bwMode="auto">
          <a:xfrm flipV="1">
            <a:off x="2506663" y="3860800"/>
            <a:ext cx="1128712" cy="79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79" name="AutoShape 17"/>
          <p:cNvCxnSpPr>
            <a:cxnSpLocks noChangeShapeType="1"/>
            <a:stCxn id="11270" idx="3"/>
          </p:cNvCxnSpPr>
          <p:nvPr/>
        </p:nvCxnSpPr>
        <p:spPr bwMode="auto">
          <a:xfrm flipV="1">
            <a:off x="2103438" y="3860800"/>
            <a:ext cx="1531937" cy="1016000"/>
          </a:xfrm>
          <a:prstGeom prst="bentConnector3">
            <a:avLst>
              <a:gd name="adj1" fmla="val 10031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0" name="AutoShape 18"/>
          <p:cNvCxnSpPr>
            <a:cxnSpLocks noChangeShapeType="1"/>
            <a:endCxn id="11271" idx="1"/>
          </p:cNvCxnSpPr>
          <p:nvPr/>
        </p:nvCxnSpPr>
        <p:spPr bwMode="auto">
          <a:xfrm flipV="1">
            <a:off x="3571875" y="3363913"/>
            <a:ext cx="504825" cy="4968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1" name="AutoShape 22"/>
          <p:cNvCxnSpPr>
            <a:cxnSpLocks noChangeShapeType="1"/>
            <a:endCxn id="11273" idx="1"/>
          </p:cNvCxnSpPr>
          <p:nvPr/>
        </p:nvCxnSpPr>
        <p:spPr bwMode="auto">
          <a:xfrm>
            <a:off x="3635375" y="3860800"/>
            <a:ext cx="792163" cy="727075"/>
          </a:xfrm>
          <a:prstGeom prst="bentConnector3">
            <a:avLst>
              <a:gd name="adj1" fmla="val 2344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2" name="AutoShape 26"/>
          <p:cNvCxnSpPr>
            <a:cxnSpLocks noChangeShapeType="1"/>
            <a:stCxn id="11271" idx="3"/>
            <a:endCxn id="11272" idx="1"/>
          </p:cNvCxnSpPr>
          <p:nvPr/>
        </p:nvCxnSpPr>
        <p:spPr bwMode="auto">
          <a:xfrm>
            <a:off x="6300788" y="3363913"/>
            <a:ext cx="719137" cy="504825"/>
          </a:xfrm>
          <a:prstGeom prst="bentConnector3">
            <a:avLst>
              <a:gd name="adj1" fmla="val 4988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3" name="AutoShape 27"/>
          <p:cNvCxnSpPr>
            <a:cxnSpLocks noChangeShapeType="1"/>
            <a:stCxn id="11273" idx="3"/>
            <a:endCxn id="11272" idx="1"/>
          </p:cNvCxnSpPr>
          <p:nvPr/>
        </p:nvCxnSpPr>
        <p:spPr bwMode="auto">
          <a:xfrm flipV="1">
            <a:off x="6065838" y="3868738"/>
            <a:ext cx="954087" cy="719137"/>
          </a:xfrm>
          <a:prstGeom prst="bentConnector3">
            <a:avLst>
              <a:gd name="adj1" fmla="val 6306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4" name="AutoShape 28"/>
          <p:cNvCxnSpPr>
            <a:cxnSpLocks noChangeShapeType="1"/>
            <a:stCxn id="11272" idx="2"/>
            <a:endCxn id="11275" idx="0"/>
          </p:cNvCxnSpPr>
          <p:nvPr/>
        </p:nvCxnSpPr>
        <p:spPr bwMode="auto">
          <a:xfrm rot="5400000">
            <a:off x="3684588" y="1585912"/>
            <a:ext cx="1701800" cy="6854825"/>
          </a:xfrm>
          <a:prstGeom prst="bentConnector3">
            <a:avLst>
              <a:gd name="adj1" fmla="val 8339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85" name="Line 35"/>
          <p:cNvSpPr>
            <a:spLocks noChangeShapeType="1"/>
          </p:cNvSpPr>
          <p:nvPr/>
        </p:nvSpPr>
        <p:spPr bwMode="auto">
          <a:xfrm>
            <a:off x="4932363" y="55895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286" name="Line 36"/>
          <p:cNvSpPr>
            <a:spLocks noChangeShapeType="1"/>
          </p:cNvSpPr>
          <p:nvPr/>
        </p:nvSpPr>
        <p:spPr bwMode="auto">
          <a:xfrm>
            <a:off x="7966075" y="558958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027"/>
          <p:cNvSpPr txBox="1">
            <a:spLocks noChangeArrowheads="1"/>
          </p:cNvSpPr>
          <p:nvPr/>
        </p:nvSpPr>
        <p:spPr bwMode="auto">
          <a:xfrm>
            <a:off x="2339975" y="95250"/>
            <a:ext cx="4211638" cy="5191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2800" b="1"/>
              <a:t>Análise de Mecanismos</a:t>
            </a:r>
          </a:p>
        </p:txBody>
      </p:sp>
      <p:pic>
        <p:nvPicPr>
          <p:cNvPr id="12291" name="Picture 1031" descr="roberts05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638175"/>
            <a:ext cx="66294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AutoShape 1028"/>
          <p:cNvSpPr>
            <a:spLocks noChangeArrowheads="1"/>
          </p:cNvSpPr>
          <p:nvPr/>
        </p:nvSpPr>
        <p:spPr bwMode="auto">
          <a:xfrm>
            <a:off x="611188" y="1628775"/>
            <a:ext cx="720725" cy="503238"/>
          </a:xfrm>
          <a:prstGeom prst="rightArrow">
            <a:avLst>
              <a:gd name="adj1" fmla="val 50000"/>
              <a:gd name="adj2" fmla="val 35804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12293" name="AutoShape 1029"/>
          <p:cNvSpPr>
            <a:spLocks noChangeArrowheads="1"/>
          </p:cNvSpPr>
          <p:nvPr/>
        </p:nvSpPr>
        <p:spPr bwMode="auto">
          <a:xfrm>
            <a:off x="2268538" y="4868863"/>
            <a:ext cx="720725" cy="503237"/>
          </a:xfrm>
          <a:prstGeom prst="rightArrow">
            <a:avLst>
              <a:gd name="adj1" fmla="val 50000"/>
              <a:gd name="adj2" fmla="val 35804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12294" name="AutoShape 1030"/>
          <p:cNvSpPr>
            <a:spLocks noChangeArrowheads="1"/>
          </p:cNvSpPr>
          <p:nvPr/>
        </p:nvSpPr>
        <p:spPr bwMode="auto">
          <a:xfrm rot="-8508440">
            <a:off x="6372225" y="2276475"/>
            <a:ext cx="720725" cy="503238"/>
          </a:xfrm>
          <a:prstGeom prst="rightArrow">
            <a:avLst>
              <a:gd name="adj1" fmla="val 50000"/>
              <a:gd name="adj2" fmla="val 35804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attanimation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5250"/>
            <a:ext cx="7123113" cy="644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498725" y="95250"/>
            <a:ext cx="4211638" cy="5191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sz="2800" b="1"/>
              <a:t>Síntese de Mecanismos</a:t>
            </a:r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323850" y="2133600"/>
            <a:ext cx="720725" cy="503238"/>
          </a:xfrm>
          <a:prstGeom prst="rightArrow">
            <a:avLst>
              <a:gd name="adj1" fmla="val 50000"/>
              <a:gd name="adj2" fmla="val 35804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13317" name="AutoShape 5"/>
          <p:cNvSpPr>
            <a:spLocks noChangeArrowheads="1"/>
          </p:cNvSpPr>
          <p:nvPr/>
        </p:nvSpPr>
        <p:spPr bwMode="auto">
          <a:xfrm>
            <a:off x="2195513" y="5516563"/>
            <a:ext cx="720725" cy="503237"/>
          </a:xfrm>
          <a:prstGeom prst="rightArrow">
            <a:avLst>
              <a:gd name="adj1" fmla="val 50000"/>
              <a:gd name="adj2" fmla="val 35804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 rot="-8508440">
            <a:off x="5795963" y="3933825"/>
            <a:ext cx="720725" cy="503238"/>
          </a:xfrm>
          <a:prstGeom prst="rightArrow">
            <a:avLst>
              <a:gd name="adj1" fmla="val 50000"/>
              <a:gd name="adj2" fmla="val 35804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98463" y="2808288"/>
            <a:ext cx="6934200" cy="504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Informações sobre o Curso</a:t>
            </a:r>
          </a:p>
          <a:p>
            <a:pPr eaLnBrk="1" hangingPunct="1"/>
            <a:r>
              <a:rPr lang="pt-BR" smtClean="0"/>
              <a:t>Introdução e Motivação</a:t>
            </a:r>
          </a:p>
          <a:p>
            <a:pPr eaLnBrk="1" hangingPunct="1"/>
            <a:r>
              <a:rPr lang="pt-BR" smtClean="0"/>
              <a:t>Histórico</a:t>
            </a:r>
          </a:p>
          <a:p>
            <a:pPr eaLnBrk="1" hangingPunct="1"/>
            <a:r>
              <a:rPr lang="pt-BR" smtClean="0"/>
              <a:t>Exemplos de Aplicação</a:t>
            </a:r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pt-BR" sz="4800" b="1" smtClean="0">
                <a:solidFill>
                  <a:schemeClr val="accent2"/>
                </a:solidFill>
              </a:rPr>
              <a:t>Sumário da Aula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307</Words>
  <Application>Microsoft Office PowerPoint</Application>
  <PresentationFormat>Apresentação na tela (4:3)</PresentationFormat>
  <Paragraphs>106</Paragraphs>
  <Slides>45</Slides>
  <Notes>1</Notes>
  <HiddenSlides>0</HiddenSlides>
  <MMClips>4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7" baseType="lpstr">
      <vt:lpstr>Arial</vt:lpstr>
      <vt:lpstr>Design padrão</vt:lpstr>
      <vt:lpstr>Apresentação do PowerPoint</vt:lpstr>
      <vt:lpstr>Sumário da Aula</vt:lpstr>
      <vt:lpstr>Informações sobre o Curso</vt:lpstr>
      <vt:lpstr>Informações sobre o Curso</vt:lpstr>
      <vt:lpstr>Sumário da Aula</vt:lpstr>
      <vt:lpstr>Introdução e Motivação</vt:lpstr>
      <vt:lpstr>Apresentação do PowerPoint</vt:lpstr>
      <vt:lpstr>Apresentação do PowerPoint</vt:lpstr>
      <vt:lpstr>Sumário da Aula</vt:lpstr>
      <vt:lpstr>Histórico Carroça Chinesa (2.634 a.C.)</vt:lpstr>
      <vt:lpstr>Histórico Armas</vt:lpstr>
      <vt:lpstr>Histórico Armas – Catapulta Medieval</vt:lpstr>
      <vt:lpstr>Histórico Catapultas ‘Modernas’</vt:lpstr>
      <vt:lpstr>Histórico Catapultas ‘Modernas’</vt:lpstr>
      <vt:lpstr>Histórico Catapultas ‘Modernas’</vt:lpstr>
      <vt:lpstr>Histórico Catapultas ‘Modernas’</vt:lpstr>
      <vt:lpstr>Histórico Armas</vt:lpstr>
      <vt:lpstr>Histórico Moinhos de Vento</vt:lpstr>
      <vt:lpstr>Histórico Moinho de Vento</vt:lpstr>
      <vt:lpstr>Histórico Instrumentos de Navegação</vt:lpstr>
      <vt:lpstr>Histórico Pontes Elevadiças - Basculantes </vt:lpstr>
      <vt:lpstr>Histórico Relógios</vt:lpstr>
      <vt:lpstr>Histórico Relógios</vt:lpstr>
      <vt:lpstr>Histórico Máquina a Vapor – Século XVIII</vt:lpstr>
      <vt:lpstr>Histórico Teares</vt:lpstr>
      <vt:lpstr>Sumário da Aula</vt:lpstr>
      <vt:lpstr>Exemplos de Aplicação Indústria</vt:lpstr>
      <vt:lpstr>Exemplos de Aplicação Indústria</vt:lpstr>
      <vt:lpstr>Histórico Indústria Civil - Terremotos</vt:lpstr>
      <vt:lpstr>Exemplos de Aplicação Bicicletas / Carros</vt:lpstr>
      <vt:lpstr>Exemplos de Aplicação Utensílios Domésticos / Ferramentas</vt:lpstr>
      <vt:lpstr>Exemplos de Aplicação Agro-Industria</vt:lpstr>
      <vt:lpstr>Exemplos de Aplicação Simuladores</vt:lpstr>
      <vt:lpstr>Histórico Satélites</vt:lpstr>
      <vt:lpstr>Exemplos de Aplicação Brinquedos - Lego</vt:lpstr>
      <vt:lpstr>Exemplos de Aplicação Brinquedos - Automata</vt:lpstr>
      <vt:lpstr>Exemplos de Aplicação Brinquedos - Automata</vt:lpstr>
      <vt:lpstr>Exemplos de Aplicação Brinquedos</vt:lpstr>
      <vt:lpstr>Exemplos de Aplicação  Robótica “Ontem”</vt:lpstr>
      <vt:lpstr>Exemplos de Aplicação  Robótica “Hoje”</vt:lpstr>
      <vt:lpstr>Exemplos de Aplicação  Robótica “Amanhã”</vt:lpstr>
      <vt:lpstr>Exemplos de Aplicação  Robótica – Exploração de Marte</vt:lpstr>
      <vt:lpstr>Exemplos de Aplicação  Robótica - Cinema</vt:lpstr>
      <vt:lpstr>Exemplos de Aplicação Biomecânica</vt:lpstr>
      <vt:lpstr>Próxima Aula</vt:lpstr>
    </vt:vector>
  </TitlesOfParts>
  <Company>Sandra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Cinemática dos Mecanismos</dc:title>
  <dc:creator>Sandra</dc:creator>
  <cp:lastModifiedBy>Usuario</cp:lastModifiedBy>
  <cp:revision>107</cp:revision>
  <dcterms:created xsi:type="dcterms:W3CDTF">2003-01-16T15:49:32Z</dcterms:created>
  <dcterms:modified xsi:type="dcterms:W3CDTF">2017-08-03T13:42:24Z</dcterms:modified>
</cp:coreProperties>
</file>